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36"/>
  </p:notesMasterIdLst>
  <p:sldIdLst>
    <p:sldId id="256" r:id="rId2"/>
    <p:sldId id="257" r:id="rId3"/>
    <p:sldId id="262" r:id="rId4"/>
    <p:sldId id="264" r:id="rId5"/>
    <p:sldId id="266" r:id="rId6"/>
    <p:sldId id="267" r:id="rId7"/>
    <p:sldId id="269"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96" r:id="rId33"/>
    <p:sldId id="298" r:id="rId34"/>
    <p:sldId id="299" r:id="rId35"/>
  </p:sldIdLst>
  <p:sldSz cx="9144000" cy="5143500" type="screen16x9"/>
  <p:notesSz cx="6858000" cy="9144000"/>
  <p:embeddedFontLst>
    <p:embeddedFont>
      <p:font typeface="Lato" panose="020F0502020204030203" pitchFamily="34" charset="0"/>
      <p:regular r:id="rId37"/>
      <p:bold r:id="rId38"/>
      <p:italic r:id="rId39"/>
      <p:boldItalic r:id="rId40"/>
    </p:embeddedFont>
    <p:embeddedFont>
      <p:font typeface="Raleway"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4C29183-ADFE-4DB7-A595-FFA54AEA980C}">
  <a:tblStyle styleId="{E4C29183-ADFE-4DB7-A595-FFA54AEA98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296" autoAdjust="0"/>
  </p:normalViewPr>
  <p:slideViewPr>
    <p:cSldViewPr snapToGrid="0">
      <p:cViewPr varScale="1">
        <p:scale>
          <a:sx n="125" d="100"/>
          <a:sy n="125" d="100"/>
        </p:scale>
        <p:origin x="720"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cd13aa4b1b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cd13aa4b1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cf7244f9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cf7244f90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cf7244f90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cf7244f90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cf7244f905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cf7244f905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cf7244f90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cf7244f90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f7244f90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f7244f90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cf7244f905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cf7244f90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cf7244f905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cf7244f90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cf7244f905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cf7244f905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ZA" dirty="0"/>
              <a:t>For 0s you want prob lower which (when subtracted from 1 and becomes a high prob) yields a lower log</a:t>
            </a:r>
          </a:p>
          <a:p>
            <a:pPr marL="0" lvl="0" indent="0" algn="l" rtl="0">
              <a:spcBef>
                <a:spcPts val="0"/>
              </a:spcBef>
              <a:spcAft>
                <a:spcPts val="0"/>
              </a:spcAft>
              <a:buNone/>
            </a:pPr>
            <a:r>
              <a:rPr lang="en-ZA" dirty="0"/>
              <a:t>For 1s you want prob higher which yields a lower log</a:t>
            </a:r>
          </a:p>
          <a:p>
            <a:pPr marL="0" lvl="0" indent="0" algn="l" rtl="0">
              <a:spcBef>
                <a:spcPts val="0"/>
              </a:spcBef>
              <a:spcAft>
                <a:spcPts val="0"/>
              </a:spcAft>
              <a:buNone/>
            </a:pPr>
            <a:r>
              <a:rPr lang="en-ZA" dirty="0"/>
              <a:t>https://www.analyticsvidhya.com/blog/2020/11/binary-cross-entropy-aka-log-loss-the-cost-function-used-in-logistic-regression/</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cf7244f905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cf7244f905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be4c47b27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be4c47b27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cf7244f905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cf7244f90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cf7244f90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cf7244f90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cf7244f90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cf7244f90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cf7244f905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cf7244f90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cf7244f905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cf7244f905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cf7244f905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cf7244f905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cf7244f905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cf7244f905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cf7244f905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cf7244f905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cf7244f905_0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cf7244f905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cf7244f905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cf7244f905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c7e1d09e8b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c7e1d09e8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cf7244f905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cf7244f905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cf7244f905_0_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cf7244f905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cf7244f905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cf7244f905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b7d84f5a15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b7d84f5a15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789206dc08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789206dc08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c7e1d09e8b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c7e1d09e8b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c7e1d09e8b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c7e1d09e8b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c7e1d09e8b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c7e1d09e8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c7e1d09e8b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c7e1d09e8b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c7e1d09e8b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c7e1d09e8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cd13aa4b1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cd13aa4b1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89" name="Google Shape;89;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7"/>
          <p:cNvSpPr txBox="1">
            <a:spLocks noGrp="1"/>
          </p:cNvSpPr>
          <p:nvPr>
            <p:ph type="ctrTitle"/>
          </p:nvPr>
        </p:nvSpPr>
        <p:spPr>
          <a:xfrm>
            <a:off x="729450" y="1322450"/>
            <a:ext cx="60816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Part 2:</a:t>
            </a:r>
            <a:endParaRPr dirty="0"/>
          </a:p>
          <a:p>
            <a:pPr marL="0" lvl="0" indent="0" algn="l" rtl="0">
              <a:spcBef>
                <a:spcPts val="0"/>
              </a:spcBef>
              <a:spcAft>
                <a:spcPts val="0"/>
              </a:spcAft>
              <a:buNone/>
            </a:pPr>
            <a:r>
              <a:rPr lang="en" dirty="0"/>
              <a:t>Linear and logistic regression</a:t>
            </a:r>
            <a:endParaRPr dirty="0"/>
          </a:p>
        </p:txBody>
      </p:sp>
      <p:sp>
        <p:nvSpPr>
          <p:cNvPr id="136" name="Google Shape;136;p17"/>
          <p:cNvSpPr txBox="1">
            <a:spLocks noGrp="1"/>
          </p:cNvSpPr>
          <p:nvPr>
            <p:ph type="subTitle" idx="1"/>
          </p:nvPr>
        </p:nvSpPr>
        <p:spPr>
          <a:xfrm>
            <a:off x="729600" y="3455150"/>
            <a:ext cx="3787800" cy="8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Machine learning fundamentals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8"/>
        <p:cNvGrpSpPr/>
        <p:nvPr/>
      </p:nvGrpSpPr>
      <p:grpSpPr>
        <a:xfrm>
          <a:off x="0" y="0"/>
          <a:ext cx="0" cy="0"/>
          <a:chOff x="0" y="0"/>
          <a:chExt cx="0" cy="0"/>
        </a:xfrm>
      </p:grpSpPr>
      <p:sp>
        <p:nvSpPr>
          <p:cNvPr id="249" name="Google Shape;249;p33"/>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 of using linear regression</a:t>
            </a:r>
            <a:endParaRPr/>
          </a:p>
        </p:txBody>
      </p:sp>
      <p:sp>
        <p:nvSpPr>
          <p:cNvPr id="250" name="Google Shape;250;p33"/>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Cons:</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Assumes linear relationships</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Very sensitive to outliers</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Assumes independent variables are not correlated</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Simplistic for complex relationships</a:t>
            </a: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4"/>
        <p:cNvGrpSpPr/>
        <p:nvPr/>
      </p:nvGrpSpPr>
      <p:grpSpPr>
        <a:xfrm>
          <a:off x="0" y="0"/>
          <a:ext cx="0" cy="0"/>
          <a:chOff x="0" y="0"/>
          <a:chExt cx="0" cy="0"/>
        </a:xfrm>
      </p:grpSpPr>
      <p:sp>
        <p:nvSpPr>
          <p:cNvPr id="255" name="Google Shape;255;p34"/>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Classification</a:t>
            </a:r>
            <a:endParaRPr/>
          </a:p>
        </p:txBody>
      </p:sp>
      <p:sp>
        <p:nvSpPr>
          <p:cNvPr id="256" name="Google Shape;256;p34"/>
          <p:cNvSpPr txBox="1">
            <a:spLocks noGrp="1"/>
          </p:cNvSpPr>
          <p:nvPr>
            <p:ph type="subTitle" idx="4294967295"/>
          </p:nvPr>
        </p:nvSpPr>
        <p:spPr>
          <a:xfrm>
            <a:off x="4542975" y="995352"/>
            <a:ext cx="4080000" cy="32529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en" sz="1600" dirty="0">
                <a:solidFill>
                  <a:srgbClr val="FFFFFF"/>
                </a:solidFill>
              </a:rPr>
              <a:t>Recall what classification models do?</a:t>
            </a:r>
            <a:endParaRPr sz="1600" dirty="0">
              <a:solidFill>
                <a:srgbClr val="FFFFFF"/>
              </a:solidFill>
            </a:endParaRPr>
          </a:p>
          <a:p>
            <a:pPr marL="457200" lvl="0" indent="0" algn="l" rtl="0">
              <a:lnSpc>
                <a:spcPct val="115000"/>
              </a:lnSpc>
              <a:spcBef>
                <a:spcPts val="1600"/>
              </a:spcBef>
              <a:spcAft>
                <a:spcPts val="0"/>
              </a:spcAft>
              <a:buNone/>
            </a:pPr>
            <a:r>
              <a:rPr lang="en" sz="1600" dirty="0">
                <a:solidFill>
                  <a:srgbClr val="FFFFFF"/>
                </a:solidFill>
              </a:rPr>
              <a:t>What would be the difference between binary and multi-class classification?</a:t>
            </a:r>
            <a:endParaRPr sz="1600" dirty="0">
              <a:solidFill>
                <a:srgbClr val="FFFFFF"/>
              </a:solidFill>
            </a:endParaRPr>
          </a:p>
          <a:p>
            <a:pPr marL="457200" lvl="0" indent="0" algn="l" rtl="0">
              <a:lnSpc>
                <a:spcPct val="115000"/>
              </a:lnSpc>
              <a:spcBef>
                <a:spcPts val="1600"/>
              </a:spcBef>
              <a:spcAft>
                <a:spcPts val="0"/>
              </a:spcAft>
              <a:buNone/>
            </a:pPr>
            <a:r>
              <a:rPr lang="en" sz="1600" dirty="0">
                <a:solidFill>
                  <a:srgbClr val="FFFFFF"/>
                </a:solidFill>
              </a:rPr>
              <a:t>Can you think of an example of each?</a:t>
            </a:r>
            <a:endParaRPr sz="1600" dirty="0">
              <a:solidFill>
                <a:srgbClr val="FFFFFF"/>
              </a:solidFill>
            </a:endParaRPr>
          </a:p>
          <a:p>
            <a:pPr marL="457200" lvl="0" indent="0" algn="l" rtl="0">
              <a:lnSpc>
                <a:spcPct val="115000"/>
              </a:lnSpc>
              <a:spcBef>
                <a:spcPts val="1600"/>
              </a:spcBef>
              <a:spcAft>
                <a:spcPts val="1600"/>
              </a:spcAft>
              <a:buNone/>
            </a:pPr>
            <a:r>
              <a:rPr lang="en" sz="1600" dirty="0">
                <a:solidFill>
                  <a:srgbClr val="FFFFFF"/>
                </a:solidFill>
              </a:rPr>
              <a:t>Is classification a type of supervised or unsupervised learning?</a:t>
            </a:r>
            <a:endParaRPr sz="1600" dirty="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1"/>
        <p:cNvGrpSpPr/>
        <p:nvPr/>
      </p:nvGrpSpPr>
      <p:grpSpPr>
        <a:xfrm>
          <a:off x="0" y="0"/>
          <a:ext cx="0" cy="0"/>
          <a:chOff x="0" y="0"/>
          <a:chExt cx="0" cy="0"/>
        </a:xfrm>
      </p:grpSpPr>
      <p:sp>
        <p:nvSpPr>
          <p:cNvPr id="262" name="Google Shape;262;p35"/>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Classification - Logistic regression</a:t>
            </a:r>
            <a:endParaRPr/>
          </a:p>
        </p:txBody>
      </p:sp>
      <p:sp>
        <p:nvSpPr>
          <p:cNvPr id="263" name="Google Shape;263;p35"/>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endParaRPr sz="1600" dirty="0">
              <a:solidFill>
                <a:srgbClr val="FFFFFF"/>
              </a:solidFill>
            </a:endParaRPr>
          </a:p>
          <a:p>
            <a:pPr marL="457200" lvl="0" indent="0" algn="l" rtl="0">
              <a:lnSpc>
                <a:spcPct val="115000"/>
              </a:lnSpc>
              <a:spcBef>
                <a:spcPts val="1600"/>
              </a:spcBef>
              <a:spcAft>
                <a:spcPts val="0"/>
              </a:spcAft>
              <a:buNone/>
            </a:pPr>
            <a:endParaRPr sz="1600" dirty="0">
              <a:solidFill>
                <a:srgbClr val="FFFFFF"/>
              </a:solidFill>
            </a:endParaRPr>
          </a:p>
          <a:p>
            <a:pPr marL="457200" lvl="0" indent="0" algn="l" rtl="0">
              <a:lnSpc>
                <a:spcPct val="115000"/>
              </a:lnSpc>
              <a:spcBef>
                <a:spcPts val="1600"/>
              </a:spcBef>
              <a:spcAft>
                <a:spcPts val="0"/>
              </a:spcAft>
              <a:buNone/>
            </a:pPr>
            <a:endParaRPr sz="1600" dirty="0">
              <a:solidFill>
                <a:srgbClr val="FFFFFF"/>
              </a:solidFill>
            </a:endParaRPr>
          </a:p>
          <a:p>
            <a:pPr marL="457200" lvl="0" indent="0" algn="l" rtl="0">
              <a:lnSpc>
                <a:spcPct val="115000"/>
              </a:lnSpc>
              <a:spcBef>
                <a:spcPts val="1600"/>
              </a:spcBef>
              <a:spcAft>
                <a:spcPts val="0"/>
              </a:spcAft>
              <a:buNone/>
            </a:pPr>
            <a:endParaRPr sz="1600" dirty="0">
              <a:solidFill>
                <a:srgbClr val="FFFFFF"/>
              </a:solidFill>
            </a:endParaRPr>
          </a:p>
          <a:p>
            <a:pPr marL="0" lvl="0" indent="0" algn="l" rtl="0">
              <a:spcBef>
                <a:spcPts val="1600"/>
              </a:spcBef>
              <a:spcAft>
                <a:spcPts val="1600"/>
              </a:spcAft>
              <a:buNone/>
            </a:pPr>
            <a:endParaRPr sz="1800" dirty="0"/>
          </a:p>
        </p:txBody>
      </p:sp>
      <p:pic>
        <p:nvPicPr>
          <p:cNvPr id="265" name="Google Shape;265;p35"/>
          <p:cNvPicPr preferRelativeResize="0"/>
          <p:nvPr/>
        </p:nvPicPr>
        <p:blipFill>
          <a:blip r:embed="rId3">
            <a:alphaModFix/>
          </a:blip>
          <a:stretch>
            <a:fillRect/>
          </a:stretch>
        </p:blipFill>
        <p:spPr>
          <a:xfrm>
            <a:off x="3043246" y="2293620"/>
            <a:ext cx="5666414" cy="252222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9"/>
        <p:cNvGrpSpPr/>
        <p:nvPr/>
      </p:nvGrpSpPr>
      <p:grpSpPr>
        <a:xfrm>
          <a:off x="0" y="0"/>
          <a:ext cx="0" cy="0"/>
          <a:chOff x="0" y="0"/>
          <a:chExt cx="0" cy="0"/>
        </a:xfrm>
      </p:grpSpPr>
      <p:sp>
        <p:nvSpPr>
          <p:cNvPr id="270" name="Google Shape;270;p36"/>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a:t>
            </a:r>
            <a:endParaRPr/>
          </a:p>
        </p:txBody>
      </p:sp>
      <p:sp>
        <p:nvSpPr>
          <p:cNvPr id="271" name="Google Shape;271;p36"/>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FFFFFF"/>
                </a:solidFill>
              </a:rPr>
              <a:t>Don’t let ‘regression’ confused you, this is a classification task.</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It models the probability of a certain class or event - e.g. the probability of someone paying their arrear.</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We can then set thresholds for making a prediction, e.g. if probability &gt; 0.5 then yes, else no.</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In terms of process logistic is linear regression but with extra steps!</a:t>
            </a:r>
            <a:endParaRPr sz="1600" dirty="0">
              <a:solidFill>
                <a:srgbClr val="FFFFFF"/>
              </a:solidFill>
            </a:endParaRPr>
          </a:p>
          <a:p>
            <a:pPr marL="0" lvl="0" indent="0" algn="l" rtl="0">
              <a:spcBef>
                <a:spcPts val="1600"/>
              </a:spcBef>
              <a:spcAft>
                <a:spcPts val="1600"/>
              </a:spcAft>
              <a:buNone/>
            </a:pPr>
            <a:endParaRPr sz="18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5"/>
        <p:cNvGrpSpPr/>
        <p:nvPr/>
      </p:nvGrpSpPr>
      <p:grpSpPr>
        <a:xfrm>
          <a:off x="0" y="0"/>
          <a:ext cx="0" cy="0"/>
          <a:chOff x="0" y="0"/>
          <a:chExt cx="0" cy="0"/>
        </a:xfrm>
      </p:grpSpPr>
      <p:sp>
        <p:nvSpPr>
          <p:cNvPr id="276" name="Google Shape;276;p37"/>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 - differences to linear regression </a:t>
            </a:r>
            <a:endParaRPr/>
          </a:p>
        </p:txBody>
      </p:sp>
      <p:sp>
        <p:nvSpPr>
          <p:cNvPr id="277" name="Google Shape;277;p37"/>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FFFFFF"/>
                </a:solidFill>
              </a:rPr>
              <a:t>Still carrying out linear regression and then applying the logistic function to fit the data better</a:t>
            </a:r>
            <a:endParaRPr sz="1600" dirty="0">
              <a:solidFill>
                <a:srgbClr val="FFFFFF"/>
              </a:solidFill>
            </a:endParaRPr>
          </a:p>
          <a:p>
            <a:pPr marL="457200" lvl="0" indent="0" algn="l" rtl="0">
              <a:lnSpc>
                <a:spcPct val="115000"/>
              </a:lnSpc>
              <a:spcBef>
                <a:spcPts val="1600"/>
              </a:spcBef>
              <a:spcAft>
                <a:spcPts val="0"/>
              </a:spcAft>
              <a:buNone/>
            </a:pPr>
            <a:endParaRPr sz="1600" dirty="0">
              <a:solidFill>
                <a:srgbClr val="FFFFFF"/>
              </a:solidFill>
            </a:endParaRPr>
          </a:p>
          <a:p>
            <a:pPr marL="457200" lvl="0" indent="0" algn="l" rtl="0">
              <a:lnSpc>
                <a:spcPct val="115000"/>
              </a:lnSpc>
              <a:spcBef>
                <a:spcPts val="1600"/>
              </a:spcBef>
              <a:spcAft>
                <a:spcPts val="0"/>
              </a:spcAft>
              <a:buNone/>
            </a:pPr>
            <a:endParaRPr sz="1600" dirty="0">
              <a:solidFill>
                <a:srgbClr val="FFFFFF"/>
              </a:solidFill>
            </a:endParaRPr>
          </a:p>
          <a:p>
            <a:pPr marL="45720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Graph of linear -&gt; logit</a:t>
            </a:r>
            <a:endParaRPr sz="1600" dirty="0">
              <a:solidFill>
                <a:srgbClr val="FFFFFF"/>
              </a:solidFill>
            </a:endParaRPr>
          </a:p>
          <a:p>
            <a:pPr marL="0" lvl="0" indent="0" algn="l" rtl="0">
              <a:spcBef>
                <a:spcPts val="1600"/>
              </a:spcBef>
              <a:spcAft>
                <a:spcPts val="1600"/>
              </a:spcAft>
              <a:buNone/>
            </a:pPr>
            <a:endParaRPr sz="1800" dirty="0"/>
          </a:p>
        </p:txBody>
      </p:sp>
      <p:pic>
        <p:nvPicPr>
          <p:cNvPr id="278" name="Google Shape;278;p37"/>
          <p:cNvPicPr preferRelativeResize="0"/>
          <p:nvPr/>
        </p:nvPicPr>
        <p:blipFill>
          <a:blip r:embed="rId3">
            <a:alphaModFix/>
          </a:blip>
          <a:stretch>
            <a:fillRect/>
          </a:stretch>
        </p:blipFill>
        <p:spPr>
          <a:xfrm>
            <a:off x="4542975" y="2652584"/>
            <a:ext cx="3968314" cy="179683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2"/>
        <p:cNvGrpSpPr/>
        <p:nvPr/>
      </p:nvGrpSpPr>
      <p:grpSpPr>
        <a:xfrm>
          <a:off x="0" y="0"/>
          <a:ext cx="0" cy="0"/>
          <a:chOff x="0" y="0"/>
          <a:chExt cx="0" cy="0"/>
        </a:xfrm>
      </p:grpSpPr>
      <p:sp>
        <p:nvSpPr>
          <p:cNvPr id="283" name="Google Shape;283;p38"/>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 - Logit function</a:t>
            </a:r>
            <a:endParaRPr/>
          </a:p>
        </p:txBody>
      </p:sp>
      <p:sp>
        <p:nvSpPr>
          <p:cNvPr id="284" name="Google Shape;284;p38"/>
          <p:cNvSpPr txBox="1">
            <a:spLocks noGrp="1"/>
          </p:cNvSpPr>
          <p:nvPr>
            <p:ph type="subTitle" idx="4294967295"/>
          </p:nvPr>
        </p:nvSpPr>
        <p:spPr>
          <a:xfrm>
            <a:off x="3857175" y="29003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FFFFFF"/>
                </a:solidFill>
              </a:rPr>
              <a:t>Constrains y to: 0 &lt;= y &lt;= 1 (transforms data from categorical to continuous)</a:t>
            </a:r>
            <a:endParaRPr sz="1600" dirty="0">
              <a:solidFill>
                <a:srgbClr val="FFFFFF"/>
              </a:solidFill>
            </a:endParaRPr>
          </a:p>
          <a:p>
            <a:pPr marL="0" lvl="0" indent="0" algn="l" rtl="0">
              <a:spcBef>
                <a:spcPts val="1600"/>
              </a:spcBef>
              <a:spcAft>
                <a:spcPts val="0"/>
              </a:spcAft>
              <a:buNone/>
            </a:pPr>
            <a:r>
              <a:rPr lang="en" sz="1600" dirty="0">
                <a:solidFill>
                  <a:srgbClr val="FFFFFF"/>
                </a:solidFill>
              </a:rPr>
              <a:t>Results in the sigmoidal shape </a:t>
            </a:r>
            <a:endParaRPr sz="1600" dirty="0">
              <a:solidFill>
                <a:srgbClr val="FFFFFF"/>
              </a:solidFill>
            </a:endParaRPr>
          </a:p>
          <a:p>
            <a:pPr marL="0" lvl="0" indent="0" algn="l" rtl="0">
              <a:spcBef>
                <a:spcPts val="1600"/>
              </a:spcBef>
              <a:spcAft>
                <a:spcPts val="0"/>
              </a:spcAft>
              <a:buNone/>
            </a:pPr>
            <a:r>
              <a:rPr lang="en" sz="1600" dirty="0">
                <a:solidFill>
                  <a:srgbClr val="FFFFFF"/>
                </a:solidFill>
              </a:rPr>
              <a:t>Turns out to be great for predicting class probabilities</a:t>
            </a:r>
            <a:endParaRPr sz="1600" dirty="0">
              <a:solidFill>
                <a:srgbClr val="FFFFFF"/>
              </a:solidFill>
            </a:endParaRPr>
          </a:p>
        </p:txBody>
      </p:sp>
      <p:pic>
        <p:nvPicPr>
          <p:cNvPr id="285" name="Google Shape;285;p38"/>
          <p:cNvPicPr preferRelativeResize="0"/>
          <p:nvPr/>
        </p:nvPicPr>
        <p:blipFill>
          <a:blip r:embed="rId3">
            <a:alphaModFix/>
          </a:blip>
          <a:stretch>
            <a:fillRect/>
          </a:stretch>
        </p:blipFill>
        <p:spPr>
          <a:xfrm>
            <a:off x="1330675" y="3987776"/>
            <a:ext cx="1805050" cy="773050"/>
          </a:xfrm>
          <a:prstGeom prst="rect">
            <a:avLst/>
          </a:prstGeom>
          <a:noFill/>
          <a:ln>
            <a:noFill/>
          </a:ln>
        </p:spPr>
      </p:pic>
      <p:pic>
        <p:nvPicPr>
          <p:cNvPr id="286" name="Google Shape;286;p38"/>
          <p:cNvPicPr preferRelativeResize="0"/>
          <p:nvPr/>
        </p:nvPicPr>
        <p:blipFill>
          <a:blip r:embed="rId4">
            <a:alphaModFix/>
          </a:blip>
          <a:stretch>
            <a:fillRect/>
          </a:stretch>
        </p:blipFill>
        <p:spPr>
          <a:xfrm>
            <a:off x="4161963" y="216150"/>
            <a:ext cx="4238175" cy="1877672"/>
          </a:xfrm>
          <a:prstGeom prst="rect">
            <a:avLst/>
          </a:prstGeom>
          <a:noFill/>
          <a:ln>
            <a:noFill/>
          </a:ln>
        </p:spPr>
      </p:pic>
      <p:pic>
        <p:nvPicPr>
          <p:cNvPr id="287" name="Google Shape;287;p38"/>
          <p:cNvPicPr preferRelativeResize="0"/>
          <p:nvPr/>
        </p:nvPicPr>
        <p:blipFill rotWithShape="1">
          <a:blip r:embed="rId5">
            <a:alphaModFix/>
          </a:blip>
          <a:srcRect l="29727" t="43165" r="32037" b="37163"/>
          <a:stretch/>
        </p:blipFill>
        <p:spPr>
          <a:xfrm>
            <a:off x="1594837" y="3016050"/>
            <a:ext cx="1276725" cy="491925"/>
          </a:xfrm>
          <a:prstGeom prst="rect">
            <a:avLst/>
          </a:prstGeom>
          <a:noFill/>
          <a:ln>
            <a:noFill/>
          </a:ln>
        </p:spPr>
      </p:pic>
      <p:sp>
        <p:nvSpPr>
          <p:cNvPr id="288" name="Google Shape;288;p38"/>
          <p:cNvSpPr/>
          <p:nvPr/>
        </p:nvSpPr>
        <p:spPr>
          <a:xfrm>
            <a:off x="2169925" y="3616525"/>
            <a:ext cx="190800" cy="3714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2"/>
        <p:cNvGrpSpPr/>
        <p:nvPr/>
      </p:nvGrpSpPr>
      <p:grpSpPr>
        <a:xfrm>
          <a:off x="0" y="0"/>
          <a:ext cx="0" cy="0"/>
          <a:chOff x="0" y="0"/>
          <a:chExt cx="0" cy="0"/>
        </a:xfrm>
      </p:grpSpPr>
      <p:sp>
        <p:nvSpPr>
          <p:cNvPr id="293" name="Google Shape;293;p39"/>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Multinomial logistic regression</a:t>
            </a:r>
            <a:endParaRPr/>
          </a:p>
        </p:txBody>
      </p:sp>
      <p:sp>
        <p:nvSpPr>
          <p:cNvPr id="294" name="Google Shape;294;p39"/>
          <p:cNvSpPr txBox="1">
            <a:spLocks noGrp="1"/>
          </p:cNvSpPr>
          <p:nvPr>
            <p:ph type="subTitle" idx="4294967295"/>
          </p:nvPr>
        </p:nvSpPr>
        <p:spPr>
          <a:xfrm>
            <a:off x="3857175" y="29003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FFFFFF"/>
                </a:solidFill>
              </a:rPr>
              <a:t>The exact same thing as before (linear eqn).</a:t>
            </a:r>
          </a:p>
          <a:p>
            <a:pPr marL="0" lvl="0" indent="0" algn="l" rtl="0">
              <a:spcBef>
                <a:spcPts val="0"/>
              </a:spcBef>
              <a:spcAft>
                <a:spcPts val="0"/>
              </a:spcAft>
              <a:buNone/>
            </a:pPr>
            <a:endParaRPr lang="en" sz="1600" dirty="0">
              <a:solidFill>
                <a:srgbClr val="FFFFFF"/>
              </a:solidFill>
            </a:endParaRPr>
          </a:p>
          <a:p>
            <a:pPr marL="0" lvl="0" indent="0" algn="l" rtl="0">
              <a:spcBef>
                <a:spcPts val="0"/>
              </a:spcBef>
              <a:spcAft>
                <a:spcPts val="0"/>
              </a:spcAft>
              <a:buNone/>
            </a:pPr>
            <a:r>
              <a:rPr lang="en" sz="1600" dirty="0">
                <a:solidFill>
                  <a:srgbClr val="FFFFFF"/>
                </a:solidFill>
              </a:rPr>
              <a:t>Takes output from linear eqn (log odds) and transforms it into probability by using the sigmoid function.</a:t>
            </a:r>
            <a:endParaRPr sz="1600" dirty="0">
              <a:solidFill>
                <a:srgbClr val="FFFFFF"/>
              </a:solidFill>
            </a:endParaRPr>
          </a:p>
        </p:txBody>
      </p:sp>
      <p:pic>
        <p:nvPicPr>
          <p:cNvPr id="295" name="Google Shape;295;p39"/>
          <p:cNvPicPr preferRelativeResize="0"/>
          <p:nvPr/>
        </p:nvPicPr>
        <p:blipFill>
          <a:blip r:embed="rId3">
            <a:alphaModFix/>
          </a:blip>
          <a:stretch>
            <a:fillRect/>
          </a:stretch>
        </p:blipFill>
        <p:spPr>
          <a:xfrm>
            <a:off x="1330675" y="3987776"/>
            <a:ext cx="1805050" cy="773050"/>
          </a:xfrm>
          <a:prstGeom prst="rect">
            <a:avLst/>
          </a:prstGeom>
          <a:noFill/>
          <a:ln>
            <a:noFill/>
          </a:ln>
        </p:spPr>
      </p:pic>
      <p:pic>
        <p:nvPicPr>
          <p:cNvPr id="296" name="Google Shape;296;p39"/>
          <p:cNvPicPr preferRelativeResize="0"/>
          <p:nvPr/>
        </p:nvPicPr>
        <p:blipFill>
          <a:blip r:embed="rId4">
            <a:alphaModFix/>
          </a:blip>
          <a:stretch>
            <a:fillRect/>
          </a:stretch>
        </p:blipFill>
        <p:spPr>
          <a:xfrm>
            <a:off x="4161963" y="216150"/>
            <a:ext cx="4238175" cy="1877672"/>
          </a:xfrm>
          <a:prstGeom prst="rect">
            <a:avLst/>
          </a:prstGeom>
          <a:noFill/>
          <a:ln>
            <a:noFill/>
          </a:ln>
        </p:spPr>
      </p:pic>
      <p:sp>
        <p:nvSpPr>
          <p:cNvPr id="297" name="Google Shape;297;p39"/>
          <p:cNvSpPr/>
          <p:nvPr/>
        </p:nvSpPr>
        <p:spPr>
          <a:xfrm>
            <a:off x="2169925" y="3616525"/>
            <a:ext cx="190800" cy="3714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9"/>
          <p:cNvSpPr txBox="1">
            <a:spLocks noGrp="1"/>
          </p:cNvSpPr>
          <p:nvPr>
            <p:ph type="subTitle" idx="4294967295"/>
          </p:nvPr>
        </p:nvSpPr>
        <p:spPr>
          <a:xfrm>
            <a:off x="1037775" y="29765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rgbClr val="FFFFFF"/>
                </a:solidFill>
              </a:rPr>
              <a:t>y = m</a:t>
            </a:r>
            <a:r>
              <a:rPr lang="en" sz="1600" baseline="-25000">
                <a:solidFill>
                  <a:srgbClr val="FFFFFF"/>
                </a:solidFill>
              </a:rPr>
              <a:t>1</a:t>
            </a:r>
            <a:r>
              <a:rPr lang="en" sz="1600">
                <a:solidFill>
                  <a:srgbClr val="FFFFFF"/>
                </a:solidFill>
              </a:rPr>
              <a:t>x</a:t>
            </a:r>
            <a:r>
              <a:rPr lang="en" sz="1600" baseline="-25000">
                <a:solidFill>
                  <a:srgbClr val="FFFFFF"/>
                </a:solidFill>
              </a:rPr>
              <a:t>1</a:t>
            </a:r>
            <a:r>
              <a:rPr lang="en" sz="1600">
                <a:solidFill>
                  <a:srgbClr val="FFFFFF"/>
                </a:solidFill>
              </a:rPr>
              <a:t> + m</a:t>
            </a:r>
            <a:r>
              <a:rPr lang="en" sz="1600" baseline="-25000">
                <a:solidFill>
                  <a:srgbClr val="FFFFFF"/>
                </a:solidFill>
              </a:rPr>
              <a:t>2</a:t>
            </a:r>
            <a:r>
              <a:rPr lang="en" sz="1600">
                <a:solidFill>
                  <a:srgbClr val="FFFFFF"/>
                </a:solidFill>
              </a:rPr>
              <a:t>x</a:t>
            </a:r>
            <a:r>
              <a:rPr lang="en" sz="1600" baseline="-25000">
                <a:solidFill>
                  <a:srgbClr val="FFFFFF"/>
                </a:solidFill>
              </a:rPr>
              <a:t>2</a:t>
            </a:r>
            <a:r>
              <a:rPr lang="en" sz="1600">
                <a:solidFill>
                  <a:srgbClr val="FFFFFF"/>
                </a:solidFill>
              </a:rPr>
              <a:t> + m</a:t>
            </a:r>
            <a:r>
              <a:rPr lang="en" sz="1600" baseline="-25000">
                <a:solidFill>
                  <a:srgbClr val="FFFFFF"/>
                </a:solidFill>
              </a:rPr>
              <a:t>3</a:t>
            </a:r>
            <a:r>
              <a:rPr lang="en" sz="1600">
                <a:solidFill>
                  <a:srgbClr val="FFFFFF"/>
                </a:solidFill>
              </a:rPr>
              <a:t>x</a:t>
            </a:r>
            <a:r>
              <a:rPr lang="en" sz="1600" baseline="-25000">
                <a:solidFill>
                  <a:srgbClr val="FFFFFF"/>
                </a:solidFill>
              </a:rPr>
              <a:t>3</a:t>
            </a:r>
            <a:r>
              <a:rPr lang="en" sz="1600">
                <a:solidFill>
                  <a:srgbClr val="FFFFFF"/>
                </a:solidFill>
              </a:rPr>
              <a:t> + c</a:t>
            </a:r>
            <a:endParaRPr sz="16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2"/>
        <p:cNvGrpSpPr/>
        <p:nvPr/>
      </p:nvGrpSpPr>
      <p:grpSpPr>
        <a:xfrm>
          <a:off x="0" y="0"/>
          <a:ext cx="0" cy="0"/>
          <a:chOff x="0" y="0"/>
          <a:chExt cx="0" cy="0"/>
        </a:xfrm>
      </p:grpSpPr>
      <p:sp>
        <p:nvSpPr>
          <p:cNvPr id="303" name="Google Shape;303;p40"/>
          <p:cNvSpPr txBox="1">
            <a:spLocks noGrp="1"/>
          </p:cNvSpPr>
          <p:nvPr>
            <p:ph type="title"/>
          </p:nvPr>
        </p:nvSpPr>
        <p:spPr>
          <a:xfrm>
            <a:off x="729450" y="1322450"/>
            <a:ext cx="34797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‘learning’ </a:t>
            </a:r>
            <a:endParaRPr/>
          </a:p>
        </p:txBody>
      </p:sp>
      <p:sp>
        <p:nvSpPr>
          <p:cNvPr id="304" name="Google Shape;304;p40"/>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r>
              <a:rPr lang="en" sz="1600" dirty="0">
                <a:solidFill>
                  <a:srgbClr val="FFFFFF"/>
                </a:solidFill>
              </a:rPr>
              <a:t>At what point is our model actually ‘learning’?</a:t>
            </a:r>
            <a:endParaRPr sz="1600" dirty="0">
              <a:solidFill>
                <a:srgbClr val="FFFFFF"/>
              </a:solidFill>
            </a:endParaRPr>
          </a:p>
          <a:p>
            <a:pPr marL="457200" lvl="0" indent="0" algn="l" rtl="0">
              <a:lnSpc>
                <a:spcPct val="115000"/>
              </a:lnSpc>
              <a:spcBef>
                <a:spcPts val="1600"/>
              </a:spcBef>
              <a:spcAft>
                <a:spcPts val="0"/>
              </a:spcAft>
              <a:buNone/>
            </a:pPr>
            <a:r>
              <a:rPr lang="en" sz="1600" dirty="0">
                <a:solidFill>
                  <a:srgbClr val="FFFFFF"/>
                </a:solidFill>
              </a:rPr>
              <a:t>Let’s consider each time the model ‘learns’ as a ‘lesson’</a:t>
            </a:r>
            <a:endParaRPr sz="1600" dirty="0">
              <a:solidFill>
                <a:srgbClr val="FFFFFF"/>
              </a:solidFill>
            </a:endParaRPr>
          </a:p>
          <a:p>
            <a:pPr marL="457200" lvl="0" indent="0" algn="l" rtl="0">
              <a:lnSpc>
                <a:spcPct val="115000"/>
              </a:lnSpc>
              <a:spcBef>
                <a:spcPts val="1600"/>
              </a:spcBef>
              <a:spcAft>
                <a:spcPts val="0"/>
              </a:spcAft>
              <a:buNone/>
            </a:pPr>
            <a:r>
              <a:rPr lang="en" sz="1600" dirty="0">
                <a:solidFill>
                  <a:srgbClr val="FFFFFF"/>
                </a:solidFill>
              </a:rPr>
              <a:t>How many lessons should we allow our model to take?</a:t>
            </a:r>
            <a:endParaRPr sz="1600" dirty="0">
              <a:solidFill>
                <a:srgbClr val="FFFFFF"/>
              </a:solidFill>
            </a:endParaRPr>
          </a:p>
          <a:p>
            <a:pPr marL="457200" lvl="0" indent="0" algn="l" rtl="0">
              <a:lnSpc>
                <a:spcPct val="115000"/>
              </a:lnSpc>
              <a:spcBef>
                <a:spcPts val="1600"/>
              </a:spcBef>
              <a:spcAft>
                <a:spcPts val="0"/>
              </a:spcAft>
              <a:buNone/>
            </a:pPr>
            <a:r>
              <a:rPr lang="en" sz="1600" dirty="0">
                <a:solidFill>
                  <a:srgbClr val="FFFFFF"/>
                </a:solidFill>
              </a:rPr>
              <a:t>‘Lessons’ = iterations</a:t>
            </a:r>
            <a:endParaRPr sz="1600" dirty="0">
              <a:solidFill>
                <a:srgbClr val="FFFFFF"/>
              </a:solidFill>
            </a:endParaRPr>
          </a:p>
          <a:p>
            <a:pPr marL="0" lvl="0" indent="0" algn="l" rtl="0">
              <a:spcBef>
                <a:spcPts val="1600"/>
              </a:spcBef>
              <a:spcAft>
                <a:spcPts val="1600"/>
              </a:spcAft>
              <a:buNone/>
            </a:pPr>
            <a:endParaRPr sz="18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9"/>
        <p:cNvGrpSpPr/>
        <p:nvPr/>
      </p:nvGrpSpPr>
      <p:grpSpPr>
        <a:xfrm>
          <a:off x="0" y="0"/>
          <a:ext cx="0" cy="0"/>
          <a:chOff x="0" y="0"/>
          <a:chExt cx="0" cy="0"/>
        </a:xfrm>
      </p:grpSpPr>
      <p:sp>
        <p:nvSpPr>
          <p:cNvPr id="310" name="Google Shape;310;p41"/>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 - differences to linear regression </a:t>
            </a:r>
            <a:endParaRPr/>
          </a:p>
        </p:txBody>
      </p:sp>
      <p:sp>
        <p:nvSpPr>
          <p:cNvPr id="311" name="Google Shape;311;p41"/>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FFFFFF"/>
                </a:solidFill>
              </a:rPr>
              <a:t>Loss function - log loss</a:t>
            </a: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Explain what happens in this equation when y=0 and y=1</a:t>
            </a:r>
            <a:endParaRPr sz="1600" dirty="0">
              <a:solidFill>
                <a:srgbClr val="FFFFFF"/>
              </a:solidFill>
            </a:endParaRPr>
          </a:p>
          <a:p>
            <a:pPr marL="457200" lvl="0" indent="0" algn="l" rtl="0">
              <a:lnSpc>
                <a:spcPct val="115000"/>
              </a:lnSpc>
              <a:spcBef>
                <a:spcPts val="1600"/>
              </a:spcBef>
              <a:spcAft>
                <a:spcPts val="0"/>
              </a:spcAft>
              <a:buNone/>
            </a:pPr>
            <a:endParaRPr sz="1600" dirty="0">
              <a:solidFill>
                <a:srgbClr val="FFFFFF"/>
              </a:solidFill>
            </a:endParaRPr>
          </a:p>
          <a:p>
            <a:pPr marL="457200" lvl="0" indent="0" algn="l" rtl="0">
              <a:lnSpc>
                <a:spcPct val="115000"/>
              </a:lnSpc>
              <a:spcBef>
                <a:spcPts val="1600"/>
              </a:spcBef>
              <a:spcAft>
                <a:spcPts val="0"/>
              </a:spcAft>
              <a:buNone/>
            </a:pPr>
            <a:endParaRPr sz="1600" dirty="0">
              <a:solidFill>
                <a:srgbClr val="FFFFFF"/>
              </a:solidFill>
            </a:endParaRPr>
          </a:p>
          <a:p>
            <a:pPr marL="457200" lvl="0" indent="0" algn="l" rtl="0">
              <a:lnSpc>
                <a:spcPct val="115000"/>
              </a:lnSpc>
              <a:spcBef>
                <a:spcPts val="1600"/>
              </a:spcBef>
              <a:spcAft>
                <a:spcPts val="0"/>
              </a:spcAft>
              <a:buNone/>
            </a:pPr>
            <a:endParaRPr sz="1600" dirty="0">
              <a:solidFill>
                <a:srgbClr val="FFFFFF"/>
              </a:solidFill>
            </a:endParaRPr>
          </a:p>
          <a:p>
            <a:pPr marL="0" lvl="0" indent="0" algn="l" rtl="0">
              <a:spcBef>
                <a:spcPts val="1600"/>
              </a:spcBef>
              <a:spcAft>
                <a:spcPts val="1600"/>
              </a:spcAft>
              <a:buNone/>
            </a:pPr>
            <a:endParaRPr sz="1800" dirty="0"/>
          </a:p>
        </p:txBody>
      </p:sp>
      <p:pic>
        <p:nvPicPr>
          <p:cNvPr id="312" name="Google Shape;312;p41"/>
          <p:cNvPicPr preferRelativeResize="0"/>
          <p:nvPr/>
        </p:nvPicPr>
        <p:blipFill>
          <a:blip r:embed="rId3">
            <a:alphaModFix/>
          </a:blip>
          <a:stretch>
            <a:fillRect/>
          </a:stretch>
        </p:blipFill>
        <p:spPr>
          <a:xfrm>
            <a:off x="3869375" y="2187813"/>
            <a:ext cx="4514850" cy="504825"/>
          </a:xfrm>
          <a:prstGeom prst="rect">
            <a:avLst/>
          </a:prstGeom>
          <a:noFill/>
          <a:ln>
            <a:noFill/>
          </a:ln>
        </p:spPr>
      </p:pic>
      <p:pic>
        <p:nvPicPr>
          <p:cNvPr id="315" name="Google Shape;315;p41"/>
          <p:cNvPicPr preferRelativeResize="0"/>
          <p:nvPr/>
        </p:nvPicPr>
        <p:blipFill rotWithShape="1">
          <a:blip r:embed="rId4">
            <a:alphaModFix/>
          </a:blip>
          <a:srcRect b="29453"/>
          <a:stretch/>
        </p:blipFill>
        <p:spPr>
          <a:xfrm>
            <a:off x="4007713" y="3093900"/>
            <a:ext cx="4238175" cy="1165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9"/>
        <p:cNvGrpSpPr/>
        <p:nvPr/>
      </p:nvGrpSpPr>
      <p:grpSpPr>
        <a:xfrm>
          <a:off x="0" y="0"/>
          <a:ext cx="0" cy="0"/>
          <a:chOff x="0" y="0"/>
          <a:chExt cx="0" cy="0"/>
        </a:xfrm>
      </p:grpSpPr>
      <p:sp>
        <p:nvSpPr>
          <p:cNvPr id="320" name="Google Shape;320;p42"/>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Logistic regression</a:t>
            </a:r>
            <a:endParaRPr/>
          </a:p>
        </p:txBody>
      </p:sp>
      <p:sp>
        <p:nvSpPr>
          <p:cNvPr id="321" name="Google Shape;321;p42"/>
          <p:cNvSpPr txBox="1">
            <a:spLocks noGrp="1"/>
          </p:cNvSpPr>
          <p:nvPr>
            <p:ph type="subTitle" idx="4294967295"/>
          </p:nvPr>
        </p:nvSpPr>
        <p:spPr>
          <a:xfrm>
            <a:off x="4542975" y="1223952"/>
            <a:ext cx="4080000" cy="3252900"/>
          </a:xfrm>
          <a:prstGeom prst="rect">
            <a:avLst/>
          </a:prstGeom>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rgbClr val="FFFFFF"/>
              </a:buClr>
              <a:buSzPts val="1600"/>
              <a:buChar char="-"/>
            </a:pPr>
            <a:r>
              <a:rPr lang="en" sz="1600">
                <a:solidFill>
                  <a:srgbClr val="FFFFFF"/>
                </a:solidFill>
              </a:rPr>
              <a:t>Training a model</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457200" lvl="0" indent="-330200" algn="l" rtl="0">
              <a:lnSpc>
                <a:spcPct val="115000"/>
              </a:lnSpc>
              <a:spcBef>
                <a:spcPts val="1600"/>
              </a:spcBef>
              <a:spcAft>
                <a:spcPts val="0"/>
              </a:spcAft>
              <a:buClr>
                <a:srgbClr val="FFFFFF"/>
              </a:buClr>
              <a:buSzPts val="1600"/>
              <a:buChar char="-"/>
            </a:pPr>
            <a:r>
              <a:rPr lang="en" sz="1600">
                <a:solidFill>
                  <a:srgbClr val="FFFFFF"/>
                </a:solidFill>
              </a:rPr>
              <a:t>Outputting the loss</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457200" lvl="0" indent="-330200" algn="l" rtl="0">
              <a:lnSpc>
                <a:spcPct val="115000"/>
              </a:lnSpc>
              <a:spcBef>
                <a:spcPts val="1600"/>
              </a:spcBef>
              <a:spcAft>
                <a:spcPts val="0"/>
              </a:spcAft>
              <a:buClr>
                <a:srgbClr val="FFFFFF"/>
              </a:buClr>
              <a:buSzPts val="1600"/>
              <a:buChar char="-"/>
            </a:pPr>
            <a:r>
              <a:rPr lang="en" sz="1600">
                <a:solidFill>
                  <a:srgbClr val="FFFFFF"/>
                </a:solidFill>
              </a:rPr>
              <a:t>Making new predictions</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pic>
        <p:nvPicPr>
          <p:cNvPr id="322" name="Google Shape;322;p42"/>
          <p:cNvPicPr preferRelativeResize="0"/>
          <p:nvPr/>
        </p:nvPicPr>
        <p:blipFill>
          <a:blip r:embed="rId3">
            <a:alphaModFix/>
          </a:blip>
          <a:stretch>
            <a:fillRect/>
          </a:stretch>
        </p:blipFill>
        <p:spPr>
          <a:xfrm>
            <a:off x="8674023" y="4599349"/>
            <a:ext cx="373500" cy="4329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8"/>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Lesson concepts</a:t>
            </a:r>
            <a:endParaRPr sz="3000" dirty="0"/>
          </a:p>
        </p:txBody>
      </p:sp>
      <p:sp>
        <p:nvSpPr>
          <p:cNvPr id="142" name="Google Shape;142;p18"/>
          <p:cNvSpPr txBox="1">
            <a:spLocks noGrp="1"/>
          </p:cNvSpPr>
          <p:nvPr>
            <p:ph type="subTitle" idx="1"/>
          </p:nvPr>
        </p:nvSpPr>
        <p:spPr>
          <a:xfrm>
            <a:off x="724950" y="3313925"/>
            <a:ext cx="3068400" cy="75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300" dirty="0"/>
          </a:p>
          <a:p>
            <a:pPr marL="0" lvl="0" indent="0" algn="l" rtl="0">
              <a:lnSpc>
                <a:spcPct val="115000"/>
              </a:lnSpc>
              <a:spcBef>
                <a:spcPts val="1000"/>
              </a:spcBef>
              <a:spcAft>
                <a:spcPts val="1000"/>
              </a:spcAft>
              <a:buNone/>
            </a:pPr>
            <a:endParaRPr sz="1300" dirty="0"/>
          </a:p>
        </p:txBody>
      </p:sp>
      <p:sp>
        <p:nvSpPr>
          <p:cNvPr id="143" name="Google Shape;143;p18"/>
          <p:cNvSpPr txBox="1"/>
          <p:nvPr/>
        </p:nvSpPr>
        <p:spPr>
          <a:xfrm>
            <a:off x="4701475" y="23250"/>
            <a:ext cx="4158900" cy="4628100"/>
          </a:xfrm>
          <a:prstGeom prst="rect">
            <a:avLst/>
          </a:prstGeom>
          <a:noFill/>
          <a:ln>
            <a:noFill/>
          </a:ln>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endParaRPr sz="1350" dirty="0">
              <a:solidFill>
                <a:srgbClr val="4A4F4F"/>
              </a:solidFill>
              <a:highlight>
                <a:srgbClr val="FFFFFF"/>
              </a:highlight>
              <a:latin typeface="Lato"/>
              <a:ea typeface="Lato"/>
              <a:cs typeface="Lato"/>
              <a:sym typeface="Lato"/>
            </a:endParaRPr>
          </a:p>
          <a:p>
            <a:pPr marL="0" lvl="0" indent="0" algn="l" rtl="0">
              <a:lnSpc>
                <a:spcPct val="120000"/>
              </a:lnSpc>
              <a:spcBef>
                <a:spcPts val="0"/>
              </a:spcBef>
              <a:spcAft>
                <a:spcPts val="0"/>
              </a:spcAft>
              <a:buNone/>
            </a:pPr>
            <a:endParaRPr sz="1350" dirty="0">
              <a:solidFill>
                <a:srgbClr val="4A4F4F"/>
              </a:solidFill>
              <a:highlight>
                <a:srgbClr val="FFFFFF"/>
              </a:highlight>
              <a:latin typeface="Lato"/>
              <a:ea typeface="Lato"/>
              <a:cs typeface="Lato"/>
              <a:sym typeface="Lato"/>
            </a:endParaRPr>
          </a:p>
          <a:p>
            <a:pPr marL="0" lvl="0" indent="0" algn="l" rtl="0">
              <a:lnSpc>
                <a:spcPct val="120000"/>
              </a:lnSpc>
              <a:spcBef>
                <a:spcPts val="0"/>
              </a:spcBef>
              <a:spcAft>
                <a:spcPts val="0"/>
              </a:spcAft>
              <a:buNone/>
            </a:pPr>
            <a:r>
              <a:rPr lang="en" sz="1350" dirty="0">
                <a:solidFill>
                  <a:srgbClr val="4A4F4F"/>
                </a:solidFill>
                <a:highlight>
                  <a:srgbClr val="FFFFFF"/>
                </a:highlight>
                <a:latin typeface="Lato"/>
                <a:ea typeface="Lato"/>
                <a:cs typeface="Lato"/>
                <a:sym typeface="Lato"/>
              </a:rPr>
              <a:t>Linear regression:</a:t>
            </a:r>
            <a:endParaRPr sz="1350" dirty="0">
              <a:solidFill>
                <a:srgbClr val="4A4F4F"/>
              </a:solidFill>
              <a:highlight>
                <a:srgbClr val="FFFFFF"/>
              </a:highlight>
              <a:latin typeface="Lato"/>
              <a:ea typeface="Lato"/>
              <a:cs typeface="Lato"/>
              <a:sym typeface="Lato"/>
            </a:endParaRPr>
          </a:p>
          <a:p>
            <a:pPr marL="0" lvl="0" indent="0" algn="l" rtl="0">
              <a:lnSpc>
                <a:spcPct val="120000"/>
              </a:lnSpc>
              <a:spcBef>
                <a:spcPts val="0"/>
              </a:spcBef>
              <a:spcAft>
                <a:spcPts val="0"/>
              </a:spcAft>
              <a:buNone/>
            </a:pPr>
            <a:endParaRPr sz="1350" dirty="0">
              <a:solidFill>
                <a:srgbClr val="4A4F4F"/>
              </a:solidFill>
              <a:highlight>
                <a:srgbClr val="FFFFFF"/>
              </a:highlight>
              <a:latin typeface="Lato"/>
              <a:ea typeface="Lato"/>
              <a:cs typeface="Lato"/>
              <a:sym typeface="Lato"/>
            </a:endParaRPr>
          </a:p>
          <a:p>
            <a:pPr marL="457200" lvl="0" indent="-314325" algn="l" rtl="0">
              <a:lnSpc>
                <a:spcPct val="120000"/>
              </a:lnSpc>
              <a:spcBef>
                <a:spcPts val="0"/>
              </a:spcBef>
              <a:spcAft>
                <a:spcPts val="0"/>
              </a:spcAft>
              <a:buClr>
                <a:srgbClr val="4A4F4F"/>
              </a:buClr>
              <a:buSzPts val="1350"/>
              <a:buFont typeface="Lato"/>
              <a:buChar char="-"/>
            </a:pPr>
            <a:r>
              <a:rPr lang="en" sz="1350" dirty="0">
                <a:solidFill>
                  <a:srgbClr val="4A4F4F"/>
                </a:solidFill>
                <a:highlight>
                  <a:srgbClr val="FFFFFF"/>
                </a:highlight>
                <a:latin typeface="Lato"/>
                <a:ea typeface="Lato"/>
                <a:cs typeface="Lato"/>
                <a:sym typeface="Lato"/>
              </a:rPr>
              <a:t>Applying the theory of linear algebra and matrix operations to machine learning using linear regression</a:t>
            </a:r>
            <a:endParaRPr sz="1350" dirty="0">
              <a:solidFill>
                <a:srgbClr val="4A4F4F"/>
              </a:solidFill>
              <a:highlight>
                <a:srgbClr val="FFFFFF"/>
              </a:highlight>
              <a:latin typeface="Lato"/>
              <a:ea typeface="Lato"/>
              <a:cs typeface="Lato"/>
              <a:sym typeface="Lato"/>
            </a:endParaRPr>
          </a:p>
          <a:p>
            <a:pPr marL="0" lvl="0" indent="0" algn="l" rtl="0">
              <a:lnSpc>
                <a:spcPct val="120000"/>
              </a:lnSpc>
              <a:spcBef>
                <a:spcPts val="0"/>
              </a:spcBef>
              <a:spcAft>
                <a:spcPts val="0"/>
              </a:spcAft>
              <a:buNone/>
            </a:pPr>
            <a:endParaRPr sz="1350" dirty="0">
              <a:solidFill>
                <a:srgbClr val="4A4F4F"/>
              </a:solidFill>
              <a:highlight>
                <a:srgbClr val="FFFFFF"/>
              </a:highlight>
              <a:latin typeface="Lato"/>
              <a:ea typeface="Lato"/>
              <a:cs typeface="Lato"/>
              <a:sym typeface="Lato"/>
            </a:endParaRPr>
          </a:p>
          <a:p>
            <a:pPr marL="457200" lvl="0" indent="-314325" algn="l" rtl="0">
              <a:lnSpc>
                <a:spcPct val="120000"/>
              </a:lnSpc>
              <a:spcBef>
                <a:spcPts val="0"/>
              </a:spcBef>
              <a:spcAft>
                <a:spcPts val="0"/>
              </a:spcAft>
              <a:buClr>
                <a:srgbClr val="4A4F4F"/>
              </a:buClr>
              <a:buSzPts val="1350"/>
              <a:buFont typeface="Lato"/>
              <a:buChar char="-"/>
            </a:pPr>
            <a:r>
              <a:rPr lang="en" sz="1350" dirty="0">
                <a:solidFill>
                  <a:srgbClr val="4A4F4F"/>
                </a:solidFill>
                <a:highlight>
                  <a:srgbClr val="FFFFFF"/>
                </a:highlight>
                <a:latin typeface="Lato"/>
                <a:ea typeface="Lato"/>
                <a:cs typeface="Lato"/>
                <a:sym typeface="Lato"/>
              </a:rPr>
              <a:t>Univariate and multivariate regression</a:t>
            </a:r>
            <a:endParaRPr sz="1350" dirty="0">
              <a:solidFill>
                <a:srgbClr val="4A4F4F"/>
              </a:solidFill>
              <a:highlight>
                <a:srgbClr val="FFFFFF"/>
              </a:highlight>
              <a:latin typeface="Lato"/>
              <a:ea typeface="Lato"/>
              <a:cs typeface="Lato"/>
              <a:sym typeface="Lato"/>
            </a:endParaRPr>
          </a:p>
          <a:p>
            <a:pPr marL="0" lvl="0" indent="0" algn="l" rtl="0">
              <a:lnSpc>
                <a:spcPct val="120000"/>
              </a:lnSpc>
              <a:spcBef>
                <a:spcPts val="0"/>
              </a:spcBef>
              <a:spcAft>
                <a:spcPts val="0"/>
              </a:spcAft>
              <a:buNone/>
            </a:pPr>
            <a:endParaRPr sz="1350" dirty="0">
              <a:solidFill>
                <a:srgbClr val="4A4F4F"/>
              </a:solidFill>
              <a:highlight>
                <a:srgbClr val="FFFFFF"/>
              </a:highlight>
              <a:latin typeface="Lato"/>
              <a:ea typeface="Lato"/>
              <a:cs typeface="Lato"/>
              <a:sym typeface="Lato"/>
            </a:endParaRPr>
          </a:p>
          <a:p>
            <a:pPr marL="457200" lvl="0" indent="-314325" algn="l" rtl="0">
              <a:lnSpc>
                <a:spcPct val="120000"/>
              </a:lnSpc>
              <a:spcBef>
                <a:spcPts val="0"/>
              </a:spcBef>
              <a:spcAft>
                <a:spcPts val="0"/>
              </a:spcAft>
              <a:buClr>
                <a:srgbClr val="4A4F4F"/>
              </a:buClr>
              <a:buSzPts val="1350"/>
              <a:buFont typeface="Lato"/>
              <a:buChar char="-"/>
            </a:pPr>
            <a:r>
              <a:rPr lang="en" sz="1350" dirty="0">
                <a:solidFill>
                  <a:srgbClr val="4A4F4F"/>
                </a:solidFill>
                <a:highlight>
                  <a:srgbClr val="FFFFFF"/>
                </a:highlight>
                <a:latin typeface="Lato"/>
                <a:ea typeface="Lato"/>
                <a:cs typeface="Lato"/>
                <a:sym typeface="Lato"/>
              </a:rPr>
              <a:t>Using sklearn to train our first machine learning models, analyse the output and cast new predictions</a:t>
            </a:r>
            <a:endParaRPr sz="1350" dirty="0">
              <a:solidFill>
                <a:srgbClr val="4A4F4F"/>
              </a:solidFill>
              <a:highlight>
                <a:srgbClr val="FFFFFF"/>
              </a:highlight>
              <a:latin typeface="Lato"/>
              <a:ea typeface="Lato"/>
              <a:cs typeface="Lato"/>
              <a:sym typeface="Lato"/>
            </a:endParaRPr>
          </a:p>
          <a:p>
            <a:pPr marL="0" lvl="0" indent="0" algn="l" rtl="0">
              <a:lnSpc>
                <a:spcPct val="120000"/>
              </a:lnSpc>
              <a:spcBef>
                <a:spcPts val="0"/>
              </a:spcBef>
              <a:spcAft>
                <a:spcPts val="0"/>
              </a:spcAft>
              <a:buNone/>
            </a:pPr>
            <a:endParaRPr sz="1350" dirty="0">
              <a:solidFill>
                <a:srgbClr val="4A4F4F"/>
              </a:solidFill>
              <a:highlight>
                <a:srgbClr val="FFFFFF"/>
              </a:highlight>
              <a:latin typeface="Lato"/>
              <a:ea typeface="Lato"/>
              <a:cs typeface="Lato"/>
              <a:sym typeface="Lato"/>
            </a:endParaRPr>
          </a:p>
          <a:p>
            <a:pPr marL="0" lvl="0" indent="0" algn="l" rtl="0">
              <a:lnSpc>
                <a:spcPct val="120000"/>
              </a:lnSpc>
              <a:spcBef>
                <a:spcPts val="0"/>
              </a:spcBef>
              <a:spcAft>
                <a:spcPts val="0"/>
              </a:spcAft>
              <a:buNone/>
            </a:pPr>
            <a:r>
              <a:rPr lang="en" sz="1350" dirty="0">
                <a:solidFill>
                  <a:srgbClr val="4A4F4F"/>
                </a:solidFill>
                <a:highlight>
                  <a:srgbClr val="FFFFFF"/>
                </a:highlight>
                <a:latin typeface="Lato"/>
                <a:ea typeface="Lato"/>
                <a:cs typeface="Lato"/>
                <a:sym typeface="Lato"/>
              </a:rPr>
              <a:t>Logistic regression and an introduction to performance metrics</a:t>
            </a:r>
            <a:endParaRPr sz="1350" dirty="0">
              <a:solidFill>
                <a:srgbClr val="4A4F4F"/>
              </a:solidFill>
              <a:highlight>
                <a:schemeClr val="lt1"/>
              </a:highlight>
              <a:latin typeface="Lato"/>
              <a:ea typeface="Lato"/>
              <a:cs typeface="Lato"/>
              <a:sym typeface="Lato"/>
            </a:endParaRPr>
          </a:p>
          <a:p>
            <a:pPr marL="457200" lvl="0" indent="0" algn="l" rtl="0">
              <a:lnSpc>
                <a:spcPct val="120000"/>
              </a:lnSpc>
              <a:spcBef>
                <a:spcPts val="0"/>
              </a:spcBef>
              <a:spcAft>
                <a:spcPts val="0"/>
              </a:spcAft>
              <a:buNone/>
            </a:pPr>
            <a:endParaRPr sz="1350" dirty="0">
              <a:solidFill>
                <a:srgbClr val="4A4F4F"/>
              </a:solidFill>
              <a:highlight>
                <a:schemeClr val="lt1"/>
              </a:highlight>
              <a:latin typeface="Lato"/>
              <a:ea typeface="Lato"/>
              <a:cs typeface="Lato"/>
              <a:sym typeface="Lato"/>
            </a:endParaRPr>
          </a:p>
          <a:p>
            <a:pPr marL="0" lvl="0" indent="0" algn="l" rtl="0">
              <a:lnSpc>
                <a:spcPct val="120000"/>
              </a:lnSpc>
              <a:spcBef>
                <a:spcPts val="0"/>
              </a:spcBef>
              <a:spcAft>
                <a:spcPts val="0"/>
              </a:spcAft>
              <a:buNone/>
            </a:pPr>
            <a:endParaRPr sz="1350" dirty="0">
              <a:solidFill>
                <a:srgbClr val="4A4F4F"/>
              </a:solidFill>
              <a:highlight>
                <a:srgbClr val="FFFFFF"/>
              </a:highlight>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40"/>
        <p:cNvGrpSpPr/>
        <p:nvPr/>
      </p:nvGrpSpPr>
      <p:grpSpPr>
        <a:xfrm>
          <a:off x="0" y="0"/>
          <a:ext cx="0" cy="0"/>
          <a:chOff x="0" y="0"/>
          <a:chExt cx="0" cy="0"/>
        </a:xfrm>
      </p:grpSpPr>
      <p:sp>
        <p:nvSpPr>
          <p:cNvPr id="341" name="Google Shape;341;p45"/>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Performance measures for classification</a:t>
            </a:r>
            <a:endParaRPr/>
          </a:p>
        </p:txBody>
      </p:sp>
      <p:sp>
        <p:nvSpPr>
          <p:cNvPr id="342" name="Google Shape;342;p45"/>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Accuracy:</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r>
              <a:rPr lang="en" sz="1600" u="sng">
                <a:solidFill>
                  <a:srgbClr val="FFFFFF"/>
                </a:solidFill>
              </a:rPr>
              <a:t>Number of correct predictions</a:t>
            </a:r>
            <a:r>
              <a:rPr lang="en" sz="1600">
                <a:solidFill>
                  <a:srgbClr val="FFFFFF"/>
                </a:solidFill>
              </a:rPr>
              <a:t>           x 100</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    Total number of predictions</a:t>
            </a: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46"/>
        <p:cNvGrpSpPr/>
        <p:nvPr/>
      </p:nvGrpSpPr>
      <p:grpSpPr>
        <a:xfrm>
          <a:off x="0" y="0"/>
          <a:ext cx="0" cy="0"/>
          <a:chOff x="0" y="0"/>
          <a:chExt cx="0" cy="0"/>
        </a:xfrm>
      </p:grpSpPr>
      <p:sp>
        <p:nvSpPr>
          <p:cNvPr id="347" name="Google Shape;347;p46"/>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Give it a try</a:t>
            </a:r>
            <a:endParaRPr/>
          </a:p>
        </p:txBody>
      </p:sp>
      <p:sp>
        <p:nvSpPr>
          <p:cNvPr id="348" name="Google Shape;348;p46"/>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FFFFFF"/>
                </a:solidFill>
              </a:rPr>
              <a:t>1- Predictions carried out on whether 100 people will pay their arrears on time. 66 of the predictions were correct   </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2- Predictions on whether roofs on 880 houses would need repairing in the next five years. After these five years it turned out that the model was correct for 870 of these roofs (it predicted that none would need roof repairs, and only 10 needed repairs)</a:t>
            </a: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spcBef>
                <a:spcPts val="1600"/>
              </a:spcBef>
              <a:spcAft>
                <a:spcPts val="1600"/>
              </a:spcAft>
              <a:buNone/>
            </a:pPr>
            <a:endParaRPr sz="1800" dirty="0"/>
          </a:p>
        </p:txBody>
      </p:sp>
      <p:sp>
        <p:nvSpPr>
          <p:cNvPr id="349" name="Google Shape;349;p46"/>
          <p:cNvSpPr txBox="1">
            <a:spLocks noGrp="1"/>
          </p:cNvSpPr>
          <p:nvPr>
            <p:ph type="subTitle" idx="4294967295"/>
          </p:nvPr>
        </p:nvSpPr>
        <p:spPr>
          <a:xfrm>
            <a:off x="732975" y="31289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Calculate the accuracy scores for:</a:t>
            </a: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53"/>
        <p:cNvGrpSpPr/>
        <p:nvPr/>
      </p:nvGrpSpPr>
      <p:grpSpPr>
        <a:xfrm>
          <a:off x="0" y="0"/>
          <a:ext cx="0" cy="0"/>
          <a:chOff x="0" y="0"/>
          <a:chExt cx="0" cy="0"/>
        </a:xfrm>
      </p:grpSpPr>
      <p:sp>
        <p:nvSpPr>
          <p:cNvPr id="354" name="Google Shape;354;p47"/>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Accuracy</a:t>
            </a:r>
            <a:endParaRPr/>
          </a:p>
        </p:txBody>
      </p:sp>
      <p:sp>
        <p:nvSpPr>
          <p:cNvPr id="355" name="Google Shape;355;p47"/>
          <p:cNvSpPr txBox="1">
            <a:spLocks noGrp="1"/>
          </p:cNvSpPr>
          <p:nvPr>
            <p:ph type="subTitle" idx="4294967295"/>
          </p:nvPr>
        </p:nvSpPr>
        <p:spPr>
          <a:xfrm>
            <a:off x="4542975" y="1223952"/>
            <a:ext cx="4080000" cy="3252900"/>
          </a:xfrm>
          <a:prstGeom prst="rect">
            <a:avLst/>
          </a:prstGeom>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rgbClr val="FFFFFF"/>
              </a:buClr>
              <a:buSzPts val="1600"/>
              <a:buChar char="-"/>
            </a:pPr>
            <a:r>
              <a:rPr lang="en" sz="1600">
                <a:solidFill>
                  <a:srgbClr val="FFFFFF"/>
                </a:solidFill>
              </a:rPr>
              <a:t>Training a model</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457200" lvl="0" indent="-330200" algn="l" rtl="0">
              <a:lnSpc>
                <a:spcPct val="115000"/>
              </a:lnSpc>
              <a:spcBef>
                <a:spcPts val="1600"/>
              </a:spcBef>
              <a:spcAft>
                <a:spcPts val="0"/>
              </a:spcAft>
              <a:buClr>
                <a:srgbClr val="FFFFFF"/>
              </a:buClr>
              <a:buSzPts val="1600"/>
              <a:buChar char="-"/>
            </a:pPr>
            <a:r>
              <a:rPr lang="en" sz="1600">
                <a:solidFill>
                  <a:srgbClr val="FFFFFF"/>
                </a:solidFill>
              </a:rPr>
              <a:t>Outputting the accuracy for train and test</a:t>
            </a:r>
            <a:endParaRPr sz="1800"/>
          </a:p>
        </p:txBody>
      </p:sp>
      <p:pic>
        <p:nvPicPr>
          <p:cNvPr id="356" name="Google Shape;356;p47"/>
          <p:cNvPicPr preferRelativeResize="0"/>
          <p:nvPr/>
        </p:nvPicPr>
        <p:blipFill>
          <a:blip r:embed="rId3">
            <a:alphaModFix/>
          </a:blip>
          <a:stretch>
            <a:fillRect/>
          </a:stretch>
        </p:blipFill>
        <p:spPr>
          <a:xfrm>
            <a:off x="8674023" y="4599349"/>
            <a:ext cx="373500" cy="43294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60"/>
        <p:cNvGrpSpPr/>
        <p:nvPr/>
      </p:nvGrpSpPr>
      <p:grpSpPr>
        <a:xfrm>
          <a:off x="0" y="0"/>
          <a:ext cx="0" cy="0"/>
          <a:chOff x="0" y="0"/>
          <a:chExt cx="0" cy="0"/>
        </a:xfrm>
      </p:grpSpPr>
      <p:sp>
        <p:nvSpPr>
          <p:cNvPr id="361" name="Google Shape;361;p4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Accuracy</a:t>
            </a:r>
            <a:endParaRPr/>
          </a:p>
        </p:txBody>
      </p:sp>
      <p:sp>
        <p:nvSpPr>
          <p:cNvPr id="362" name="Google Shape;362;p48"/>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Predictions on whether roofs on 88,000 houses would need repairing in the next five years. After these five years it turned out that the model was correct for 87,500 of these roofs (it predicted that none would need roof repairs, and only 500 needed repairs)</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2200" b="1" u="sng">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
        <p:nvSpPr>
          <p:cNvPr id="363" name="Google Shape;363;p48"/>
          <p:cNvSpPr txBox="1">
            <a:spLocks noGrp="1"/>
          </p:cNvSpPr>
          <p:nvPr>
            <p:ph type="subTitle" idx="4294967295"/>
          </p:nvPr>
        </p:nvSpPr>
        <p:spPr>
          <a:xfrm>
            <a:off x="732975" y="3128950"/>
            <a:ext cx="30342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600">
              <a:solidFill>
                <a:srgbClr val="FFFFFF"/>
              </a:solidFill>
            </a:endParaRPr>
          </a:p>
          <a:p>
            <a:pPr marL="0" lvl="0" indent="0" algn="l" rtl="0">
              <a:spcBef>
                <a:spcPts val="1600"/>
              </a:spcBef>
              <a:spcAft>
                <a:spcPts val="1600"/>
              </a:spcAft>
              <a:buNone/>
            </a:pPr>
            <a:endParaRPr sz="1800"/>
          </a:p>
        </p:txBody>
      </p:sp>
      <p:pic>
        <p:nvPicPr>
          <p:cNvPr id="364" name="Google Shape;364;p48"/>
          <p:cNvPicPr preferRelativeResize="0"/>
          <p:nvPr/>
        </p:nvPicPr>
        <p:blipFill>
          <a:blip r:embed="rId3">
            <a:alphaModFix/>
          </a:blip>
          <a:stretch>
            <a:fillRect/>
          </a:stretch>
        </p:blipFill>
        <p:spPr>
          <a:xfrm>
            <a:off x="8570042" y="4575325"/>
            <a:ext cx="424274" cy="42427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68"/>
        <p:cNvGrpSpPr/>
        <p:nvPr/>
      </p:nvGrpSpPr>
      <p:grpSpPr>
        <a:xfrm>
          <a:off x="0" y="0"/>
          <a:ext cx="0" cy="0"/>
          <a:chOff x="0" y="0"/>
          <a:chExt cx="0" cy="0"/>
        </a:xfrm>
      </p:grpSpPr>
      <p:sp>
        <p:nvSpPr>
          <p:cNvPr id="369" name="Google Shape;369;p49"/>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Accuracy</a:t>
            </a:r>
            <a:endParaRPr/>
          </a:p>
        </p:txBody>
      </p:sp>
      <p:sp>
        <p:nvSpPr>
          <p:cNvPr id="370" name="Google Shape;370;p49"/>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Predictions on whether roofs on 88,000 houses would need repairing in the next five years. After these five years it turned out that the model was correct for 87,500 of these roofs (it predicted that none would need roof repairs, and only 500 needed repairs)</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r>
              <a:rPr lang="en" sz="2200" b="1" u="sng">
                <a:solidFill>
                  <a:srgbClr val="FFFFFF"/>
                </a:solidFill>
              </a:rPr>
              <a:t>Accuracy of 99.4%!!!</a:t>
            </a:r>
            <a:endParaRPr sz="2200" b="1" u="sng">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
        <p:nvSpPr>
          <p:cNvPr id="371" name="Google Shape;371;p49"/>
          <p:cNvSpPr txBox="1">
            <a:spLocks noGrp="1"/>
          </p:cNvSpPr>
          <p:nvPr>
            <p:ph type="subTitle" idx="4294967295"/>
          </p:nvPr>
        </p:nvSpPr>
        <p:spPr>
          <a:xfrm>
            <a:off x="732975" y="3128950"/>
            <a:ext cx="30342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Beware high accuracies</a:t>
            </a:r>
            <a:endParaRPr sz="1600">
              <a:solidFill>
                <a:srgbClr val="FFFFFF"/>
              </a:solidFill>
            </a:endParaRPr>
          </a:p>
          <a:p>
            <a:pPr marL="0" lvl="0" indent="0" algn="l" rtl="0">
              <a:spcBef>
                <a:spcPts val="1600"/>
              </a:spcBef>
              <a:spcAft>
                <a:spcPts val="1600"/>
              </a:spcAft>
              <a:buNone/>
            </a:pPr>
            <a:endParaRPr sz="1800"/>
          </a:p>
        </p:txBody>
      </p:sp>
      <p:pic>
        <p:nvPicPr>
          <p:cNvPr id="372" name="Google Shape;372;p49"/>
          <p:cNvPicPr preferRelativeResize="0"/>
          <p:nvPr/>
        </p:nvPicPr>
        <p:blipFill>
          <a:blip r:embed="rId3">
            <a:alphaModFix/>
          </a:blip>
          <a:stretch>
            <a:fillRect/>
          </a:stretch>
        </p:blipFill>
        <p:spPr>
          <a:xfrm>
            <a:off x="271322" y="2682247"/>
            <a:ext cx="2939375" cy="22943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76"/>
        <p:cNvGrpSpPr/>
        <p:nvPr/>
      </p:nvGrpSpPr>
      <p:grpSpPr>
        <a:xfrm>
          <a:off x="0" y="0"/>
          <a:ext cx="0" cy="0"/>
          <a:chOff x="0" y="0"/>
          <a:chExt cx="0" cy="0"/>
        </a:xfrm>
      </p:grpSpPr>
      <p:sp>
        <p:nvSpPr>
          <p:cNvPr id="377" name="Google Shape;377;p50"/>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Accuracy</a:t>
            </a:r>
            <a:endParaRPr/>
          </a:p>
        </p:txBody>
      </p:sp>
      <p:sp>
        <p:nvSpPr>
          <p:cNvPr id="378" name="Google Shape;378;p50"/>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Predictions on whether roofs on 88,000 houses would need repairing in the next five years. After these five years it turned out that the model was correct for 87,500 of these roofs (it predicted that none would need roof repairs, and only 500 needed repairs)</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r>
              <a:rPr lang="en" sz="2200" b="1" u="sng">
                <a:solidFill>
                  <a:srgbClr val="FFFFFF"/>
                </a:solidFill>
              </a:rPr>
              <a:t>Accuracy of 99.4%!!!</a:t>
            </a:r>
            <a:endParaRPr sz="2200" b="1" u="sng">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
        <p:nvSpPr>
          <p:cNvPr id="379" name="Google Shape;379;p50"/>
          <p:cNvSpPr txBox="1">
            <a:spLocks noGrp="1"/>
          </p:cNvSpPr>
          <p:nvPr>
            <p:ph type="subTitle" idx="4294967295"/>
          </p:nvPr>
        </p:nvSpPr>
        <p:spPr>
          <a:xfrm>
            <a:off x="732975" y="3128950"/>
            <a:ext cx="30342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Can anyone see a potential danger with 1) this model, 2) using accuracy as the performance metric? </a:t>
            </a:r>
            <a:endParaRPr sz="1600">
              <a:solidFill>
                <a:srgbClr val="FFFFFF"/>
              </a:solidFill>
            </a:endParaRPr>
          </a:p>
          <a:p>
            <a:pPr marL="0" lvl="0" indent="0" algn="l" rtl="0">
              <a:spcBef>
                <a:spcPts val="1600"/>
              </a:spcBef>
              <a:spcAft>
                <a:spcPts val="1600"/>
              </a:spcAft>
              <a:buNone/>
            </a:pPr>
            <a:endParaRPr sz="1800"/>
          </a:p>
        </p:txBody>
      </p:sp>
      <p:pic>
        <p:nvPicPr>
          <p:cNvPr id="380" name="Google Shape;380;p50"/>
          <p:cNvPicPr preferRelativeResize="0"/>
          <p:nvPr/>
        </p:nvPicPr>
        <p:blipFill>
          <a:blip r:embed="rId3">
            <a:alphaModFix/>
          </a:blip>
          <a:stretch>
            <a:fillRect/>
          </a:stretch>
        </p:blipFill>
        <p:spPr>
          <a:xfrm>
            <a:off x="8570042" y="4575325"/>
            <a:ext cx="424274" cy="4242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84"/>
        <p:cNvGrpSpPr/>
        <p:nvPr/>
      </p:nvGrpSpPr>
      <p:grpSpPr>
        <a:xfrm>
          <a:off x="0" y="0"/>
          <a:ext cx="0" cy="0"/>
          <a:chOff x="0" y="0"/>
          <a:chExt cx="0" cy="0"/>
        </a:xfrm>
      </p:grpSpPr>
      <p:sp>
        <p:nvSpPr>
          <p:cNvPr id="385" name="Google Shape;385;p51"/>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Accuracy</a:t>
            </a:r>
            <a:endParaRPr/>
          </a:p>
        </p:txBody>
      </p:sp>
      <p:sp>
        <p:nvSpPr>
          <p:cNvPr id="386" name="Google Shape;386;p51"/>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Accuracy is a no-no if:</a:t>
            </a:r>
            <a:endParaRPr sz="1600">
              <a:solidFill>
                <a:srgbClr val="FFFFFF"/>
              </a:solidFill>
            </a:endParaRPr>
          </a:p>
          <a:p>
            <a:pPr marL="457200" lvl="0" indent="-330200" algn="l" rtl="0">
              <a:lnSpc>
                <a:spcPct val="115000"/>
              </a:lnSpc>
              <a:spcBef>
                <a:spcPts val="1600"/>
              </a:spcBef>
              <a:spcAft>
                <a:spcPts val="0"/>
              </a:spcAft>
              <a:buClr>
                <a:srgbClr val="FFFFFF"/>
              </a:buClr>
              <a:buSzPts val="1600"/>
              <a:buChar char="-"/>
            </a:pPr>
            <a:r>
              <a:rPr lang="en" sz="1600">
                <a:solidFill>
                  <a:srgbClr val="FFFFFF"/>
                </a:solidFill>
              </a:rPr>
              <a:t>You have significantly unbalanced classes in your dependent variable </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457200" lvl="0" indent="-330200" algn="l" rtl="0">
              <a:lnSpc>
                <a:spcPct val="115000"/>
              </a:lnSpc>
              <a:spcBef>
                <a:spcPts val="1600"/>
              </a:spcBef>
              <a:spcAft>
                <a:spcPts val="0"/>
              </a:spcAft>
              <a:buClr>
                <a:srgbClr val="FFFFFF"/>
              </a:buClr>
              <a:buSzPts val="1600"/>
              <a:buChar char="-"/>
            </a:pPr>
            <a:r>
              <a:rPr lang="en" sz="1600">
                <a:solidFill>
                  <a:srgbClr val="FFFFFF"/>
                </a:solidFill>
              </a:rPr>
              <a:t>If there is a high importance for your classes to not be mis-classified (e.g. every time you miss the roofs needing to be fixed this results in massive costs and compromise in safety)</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2200" b="1" u="sng">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pic>
        <p:nvPicPr>
          <p:cNvPr id="387" name="Google Shape;387;p51"/>
          <p:cNvPicPr preferRelativeResize="0"/>
          <p:nvPr/>
        </p:nvPicPr>
        <p:blipFill>
          <a:blip r:embed="rId3">
            <a:alphaModFix/>
          </a:blip>
          <a:stretch>
            <a:fillRect/>
          </a:stretch>
        </p:blipFill>
        <p:spPr>
          <a:xfrm>
            <a:off x="8570042" y="4575325"/>
            <a:ext cx="424274" cy="4242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91"/>
        <p:cNvGrpSpPr/>
        <p:nvPr/>
      </p:nvGrpSpPr>
      <p:grpSpPr>
        <a:xfrm>
          <a:off x="0" y="0"/>
          <a:ext cx="0" cy="0"/>
          <a:chOff x="0" y="0"/>
          <a:chExt cx="0" cy="0"/>
        </a:xfrm>
      </p:grpSpPr>
      <p:sp>
        <p:nvSpPr>
          <p:cNvPr id="392" name="Google Shape;392;p52"/>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Other performance metrics</a:t>
            </a:r>
            <a:endParaRPr/>
          </a:p>
        </p:txBody>
      </p:sp>
      <p:sp>
        <p:nvSpPr>
          <p:cNvPr id="393" name="Google Shape;393;p52"/>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600" dirty="0">
              <a:solidFill>
                <a:srgbClr val="FFFFFF"/>
              </a:solidFill>
            </a:endParaRPr>
          </a:p>
          <a:p>
            <a:pPr marL="457200" lvl="0" indent="-330200" algn="l" rtl="0">
              <a:lnSpc>
                <a:spcPct val="115000"/>
              </a:lnSpc>
              <a:spcBef>
                <a:spcPts val="1600"/>
              </a:spcBef>
              <a:spcAft>
                <a:spcPts val="0"/>
              </a:spcAft>
              <a:buClr>
                <a:srgbClr val="FFFFFF"/>
              </a:buClr>
              <a:buSzPts val="1600"/>
              <a:buChar char="-"/>
            </a:pPr>
            <a:r>
              <a:rPr lang="en" sz="1600" dirty="0">
                <a:solidFill>
                  <a:srgbClr val="FFFFFF"/>
                </a:solidFill>
              </a:rPr>
              <a:t>Precision</a:t>
            </a:r>
            <a:endParaRPr sz="1600" dirty="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dirty="0">
                <a:solidFill>
                  <a:srgbClr val="FFFFFF"/>
                </a:solidFill>
              </a:rPr>
              <a:t>Recall</a:t>
            </a:r>
            <a:endParaRPr sz="1600" dirty="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dirty="0">
                <a:solidFill>
                  <a:srgbClr val="FFFFFF"/>
                </a:solidFill>
              </a:rPr>
              <a:t>F1 score</a:t>
            </a:r>
            <a:endParaRPr sz="1600" dirty="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dirty="0">
                <a:solidFill>
                  <a:srgbClr val="FFFFFF"/>
                </a:solidFill>
              </a:rPr>
              <a:t>ROC-AUC score </a:t>
            </a: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1600"/>
              </a:spcAft>
              <a:buNone/>
            </a:pPr>
            <a:r>
              <a:rPr lang="en" sz="1600" dirty="0">
                <a:solidFill>
                  <a:srgbClr val="FFFFFF"/>
                </a:solidFill>
              </a:rPr>
              <a:t>Sensitivity vs specificity</a:t>
            </a:r>
            <a:endParaRPr sz="1600" dirty="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97"/>
        <p:cNvGrpSpPr/>
        <p:nvPr/>
      </p:nvGrpSpPr>
      <p:grpSpPr>
        <a:xfrm>
          <a:off x="0" y="0"/>
          <a:ext cx="0" cy="0"/>
          <a:chOff x="0" y="0"/>
          <a:chExt cx="0" cy="0"/>
        </a:xfrm>
      </p:grpSpPr>
      <p:sp>
        <p:nvSpPr>
          <p:cNvPr id="398" name="Google Shape;398;p53"/>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Pros of using logistic regression</a:t>
            </a:r>
            <a:endParaRPr/>
          </a:p>
        </p:txBody>
      </p:sp>
      <p:sp>
        <p:nvSpPr>
          <p:cNvPr id="399" name="Google Shape;399;p53"/>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Pros:</a:t>
            </a:r>
            <a:endParaRPr sz="1600">
              <a:solidFill>
                <a:srgbClr val="FFFFFF"/>
              </a:solidFill>
            </a:endParaRPr>
          </a:p>
          <a:p>
            <a:pPr marL="457200" lvl="0" indent="-330200" algn="l" rtl="0">
              <a:lnSpc>
                <a:spcPct val="115000"/>
              </a:lnSpc>
              <a:spcBef>
                <a:spcPts val="1600"/>
              </a:spcBef>
              <a:spcAft>
                <a:spcPts val="0"/>
              </a:spcAft>
              <a:buClr>
                <a:srgbClr val="FFFFFF"/>
              </a:buClr>
              <a:buSzPts val="1600"/>
              <a:buChar char="-"/>
            </a:pPr>
            <a:r>
              <a:rPr lang="en" sz="1600">
                <a:solidFill>
                  <a:srgbClr val="FFFFFF"/>
                </a:solidFill>
              </a:rPr>
              <a:t>Easy to apply and interpret</a:t>
            </a:r>
            <a:endParaRPr sz="160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a:solidFill>
                  <a:srgbClr val="FFFFFF"/>
                </a:solidFill>
              </a:rPr>
              <a:t>Handles small datasets well</a:t>
            </a:r>
            <a:endParaRPr sz="160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a:solidFill>
                  <a:srgbClr val="FFFFFF"/>
                </a:solidFill>
              </a:rPr>
              <a:t>Computationally efficient</a:t>
            </a:r>
            <a:endParaRPr sz="160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a:solidFill>
                  <a:srgbClr val="FFFFFF"/>
                </a:solidFill>
              </a:rPr>
              <a:t>When relationships with target variable are linear, this is a non-complex option</a:t>
            </a:r>
            <a:endParaRPr sz="160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a:solidFill>
                  <a:srgbClr val="FFFFFF"/>
                </a:solidFill>
              </a:rPr>
              <a:t>Gives you a valid, reliable baseline</a:t>
            </a:r>
            <a:endParaRPr sz="160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a:solidFill>
                  <a:srgbClr val="FFFFFF"/>
                </a:solidFill>
              </a:rPr>
              <a:t>Has effective regularization techniques to reduce overfitting</a:t>
            </a: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03"/>
        <p:cNvGrpSpPr/>
        <p:nvPr/>
      </p:nvGrpSpPr>
      <p:grpSpPr>
        <a:xfrm>
          <a:off x="0" y="0"/>
          <a:ext cx="0" cy="0"/>
          <a:chOff x="0" y="0"/>
          <a:chExt cx="0" cy="0"/>
        </a:xfrm>
      </p:grpSpPr>
      <p:sp>
        <p:nvSpPr>
          <p:cNvPr id="404" name="Google Shape;404;p54"/>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 of using logistic regression</a:t>
            </a:r>
            <a:endParaRPr/>
          </a:p>
        </p:txBody>
      </p:sp>
      <p:sp>
        <p:nvSpPr>
          <p:cNvPr id="405" name="Google Shape;405;p54"/>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Cons:</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Assumes linear relationships</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Very sensitive to outliers</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Assumes independent variables are not correlated</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Simplistic for complex relationships</a:t>
            </a: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75"/>
        <p:cNvGrpSpPr/>
        <p:nvPr/>
      </p:nvGrpSpPr>
      <p:grpSpPr>
        <a:xfrm>
          <a:off x="0" y="0"/>
          <a:ext cx="0" cy="0"/>
          <a:chOff x="0" y="0"/>
          <a:chExt cx="0" cy="0"/>
        </a:xfrm>
      </p:grpSpPr>
      <p:sp>
        <p:nvSpPr>
          <p:cNvPr id="176" name="Google Shape;176;p23"/>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 to really work your brains</a:t>
            </a:r>
            <a:endParaRPr/>
          </a:p>
          <a:p>
            <a:pPr marL="0" lvl="0" indent="0" algn="l" rtl="0">
              <a:spcBef>
                <a:spcPts val="0"/>
              </a:spcBef>
              <a:spcAft>
                <a:spcPts val="0"/>
              </a:spcAft>
              <a:buNone/>
            </a:pPr>
            <a:endParaRPr/>
          </a:p>
        </p:txBody>
      </p:sp>
      <p:sp>
        <p:nvSpPr>
          <p:cNvPr id="177" name="Google Shape;177;p23"/>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FFFFFF"/>
                </a:solidFill>
              </a:rPr>
              <a:t>If you have just one feature (X</a:t>
            </a:r>
            <a:r>
              <a:rPr lang="en" sz="1600" baseline="-25000" dirty="0">
                <a:solidFill>
                  <a:srgbClr val="FFFFFF"/>
                </a:solidFill>
              </a:rPr>
              <a:t>1</a:t>
            </a:r>
            <a:r>
              <a:rPr lang="en" sz="1600" dirty="0">
                <a:solidFill>
                  <a:srgbClr val="FFFFFF"/>
                </a:solidFill>
              </a:rPr>
              <a:t>) and one dependent variable (y), both with 5 values, how could you translate the process of linear regression into matrix operations?</a:t>
            </a:r>
            <a:endParaRPr sz="1600" dirty="0">
              <a:solidFill>
                <a:srgbClr val="FFFFFF"/>
              </a:solidFill>
            </a:endParaRPr>
          </a:p>
          <a:p>
            <a:pPr marL="0" lvl="0" indent="0" algn="l" rtl="0">
              <a:spcBef>
                <a:spcPts val="1600"/>
              </a:spcBef>
              <a:spcAft>
                <a:spcPts val="0"/>
              </a:spcAft>
              <a:buNone/>
            </a:pPr>
            <a:r>
              <a:rPr lang="en-ZA" sz="1600" dirty="0">
                <a:solidFill>
                  <a:schemeClr val="lt1"/>
                </a:solidFill>
              </a:rPr>
              <a:t>Features * coefficients (dot product)</a:t>
            </a: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spcBef>
                <a:spcPts val="1600"/>
              </a:spcBef>
              <a:spcAft>
                <a:spcPts val="1600"/>
              </a:spcAft>
              <a:buNone/>
            </a:pPr>
            <a:endParaRPr sz="1800" dirty="0"/>
          </a:p>
        </p:txBody>
      </p:sp>
      <p:pic>
        <p:nvPicPr>
          <p:cNvPr id="179" name="Google Shape;179;p23"/>
          <p:cNvPicPr preferRelativeResize="0"/>
          <p:nvPr/>
        </p:nvPicPr>
        <p:blipFill>
          <a:blip r:embed="rId3">
            <a:alphaModFix/>
          </a:blip>
          <a:stretch>
            <a:fillRect/>
          </a:stretch>
        </p:blipFill>
        <p:spPr>
          <a:xfrm>
            <a:off x="729450" y="3109200"/>
            <a:ext cx="2375623" cy="1518600"/>
          </a:xfrm>
          <a:prstGeom prst="rect">
            <a:avLst/>
          </a:prstGeom>
          <a:noFill/>
          <a:ln>
            <a:noFill/>
          </a:ln>
        </p:spPr>
      </p:pic>
      <p:graphicFrame>
        <p:nvGraphicFramePr>
          <p:cNvPr id="180" name="Google Shape;180;p23"/>
          <p:cNvGraphicFramePr/>
          <p:nvPr/>
        </p:nvGraphicFramePr>
        <p:xfrm>
          <a:off x="4320475" y="3641638"/>
          <a:ext cx="4367550" cy="792420"/>
        </p:xfrm>
        <a:graphic>
          <a:graphicData uri="http://schemas.openxmlformats.org/drawingml/2006/table">
            <a:tbl>
              <a:tblPr>
                <a:noFill/>
                <a:tableStyleId>{E4C29183-ADFE-4DB7-A595-FFA54AEA980C}</a:tableStyleId>
              </a:tblPr>
              <a:tblGrid>
                <a:gridCol w="727925">
                  <a:extLst>
                    <a:ext uri="{9D8B030D-6E8A-4147-A177-3AD203B41FA5}">
                      <a16:colId xmlns:a16="http://schemas.microsoft.com/office/drawing/2014/main" val="20000"/>
                    </a:ext>
                  </a:extLst>
                </a:gridCol>
                <a:gridCol w="727925">
                  <a:extLst>
                    <a:ext uri="{9D8B030D-6E8A-4147-A177-3AD203B41FA5}">
                      <a16:colId xmlns:a16="http://schemas.microsoft.com/office/drawing/2014/main" val="20001"/>
                    </a:ext>
                  </a:extLst>
                </a:gridCol>
                <a:gridCol w="727925">
                  <a:extLst>
                    <a:ext uri="{9D8B030D-6E8A-4147-A177-3AD203B41FA5}">
                      <a16:colId xmlns:a16="http://schemas.microsoft.com/office/drawing/2014/main" val="20002"/>
                    </a:ext>
                  </a:extLst>
                </a:gridCol>
                <a:gridCol w="727925">
                  <a:extLst>
                    <a:ext uri="{9D8B030D-6E8A-4147-A177-3AD203B41FA5}">
                      <a16:colId xmlns:a16="http://schemas.microsoft.com/office/drawing/2014/main" val="20003"/>
                    </a:ext>
                  </a:extLst>
                </a:gridCol>
                <a:gridCol w="727925">
                  <a:extLst>
                    <a:ext uri="{9D8B030D-6E8A-4147-A177-3AD203B41FA5}">
                      <a16:colId xmlns:a16="http://schemas.microsoft.com/office/drawing/2014/main" val="20004"/>
                    </a:ext>
                  </a:extLst>
                </a:gridCol>
                <a:gridCol w="727925">
                  <a:extLst>
                    <a:ext uri="{9D8B030D-6E8A-4147-A177-3AD203B41FA5}">
                      <a16:colId xmlns:a16="http://schemas.microsoft.com/office/drawing/2014/main" val="20005"/>
                    </a:ext>
                  </a:extLst>
                </a:gridCol>
              </a:tblGrid>
              <a:tr h="396200">
                <a:tc>
                  <a:txBody>
                    <a:bodyPr/>
                    <a:lstStyle/>
                    <a:p>
                      <a:pPr marL="0" lvl="0" indent="0" algn="l" rtl="0">
                        <a:spcBef>
                          <a:spcPts val="0"/>
                        </a:spcBef>
                        <a:spcAft>
                          <a:spcPts val="0"/>
                        </a:spcAft>
                        <a:buNone/>
                      </a:pPr>
                      <a:r>
                        <a:rPr lang="en"/>
                        <a:t>x</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2</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4</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6</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8</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10</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276675">
                <a:tc>
                  <a:txBody>
                    <a:bodyPr/>
                    <a:lstStyle/>
                    <a:p>
                      <a:pPr marL="0" lvl="0" indent="0" algn="l" rtl="0">
                        <a:spcBef>
                          <a:spcPts val="0"/>
                        </a:spcBef>
                        <a:spcAft>
                          <a:spcPts val="0"/>
                        </a:spcAft>
                        <a:buNone/>
                      </a:pPr>
                      <a:r>
                        <a:rPr lang="en"/>
                        <a:t>y</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8</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14</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20</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26</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a:t>32</a:t>
                      </a: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181" name="Google Shape;181;p23"/>
          <p:cNvPicPr preferRelativeResize="0"/>
          <p:nvPr/>
        </p:nvPicPr>
        <p:blipFill>
          <a:blip r:embed="rId4">
            <a:alphaModFix/>
          </a:blip>
          <a:stretch>
            <a:fillRect/>
          </a:stretch>
        </p:blipFill>
        <p:spPr>
          <a:xfrm>
            <a:off x="6559973" y="4644525"/>
            <a:ext cx="1442375" cy="3986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09"/>
        <p:cNvGrpSpPr/>
        <p:nvPr/>
      </p:nvGrpSpPr>
      <p:grpSpPr>
        <a:xfrm>
          <a:off x="0" y="0"/>
          <a:ext cx="0" cy="0"/>
          <a:chOff x="0" y="0"/>
          <a:chExt cx="0" cy="0"/>
        </a:xfrm>
      </p:grpSpPr>
      <p:sp>
        <p:nvSpPr>
          <p:cNvPr id="410" name="Google Shape;410;p55"/>
          <p:cNvSpPr txBox="1">
            <a:spLocks noGrp="1"/>
          </p:cNvSpPr>
          <p:nvPr>
            <p:ph type="title"/>
          </p:nvPr>
        </p:nvSpPr>
        <p:spPr>
          <a:xfrm>
            <a:off x="729450" y="1322450"/>
            <a:ext cx="38427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More machine learning models</a:t>
            </a:r>
            <a:endParaRPr/>
          </a:p>
        </p:txBody>
      </p:sp>
      <p:sp>
        <p:nvSpPr>
          <p:cNvPr id="411" name="Google Shape;411;p55"/>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rPr>
              <a:t>Finding patterns in our data that can’t be found with straight lines</a:t>
            </a:r>
            <a:endParaRPr sz="1600">
              <a:solidFill>
                <a:srgbClr val="FFFFFF"/>
              </a:solidFill>
            </a:endParaRPr>
          </a:p>
          <a:p>
            <a:pPr marL="0" lvl="0" indent="0" algn="l" rtl="0">
              <a:spcBef>
                <a:spcPts val="1600"/>
              </a:spcBef>
              <a:spcAft>
                <a:spcPts val="1600"/>
              </a:spcAft>
              <a:buNone/>
            </a:pPr>
            <a:endParaRPr sz="1800"/>
          </a:p>
        </p:txBody>
      </p:sp>
      <p:sp>
        <p:nvSpPr>
          <p:cNvPr id="412" name="Google Shape;412;p55"/>
          <p:cNvSpPr txBox="1">
            <a:spLocks noGrp="1"/>
          </p:cNvSpPr>
          <p:nvPr>
            <p:ph type="subTitle" idx="4294967295"/>
          </p:nvPr>
        </p:nvSpPr>
        <p:spPr>
          <a:xfrm>
            <a:off x="724950" y="3313925"/>
            <a:ext cx="3068400" cy="75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a:solidFill>
                  <a:srgbClr val="FFFFFF"/>
                </a:solidFill>
              </a:rPr>
              <a:t>Decision trees and random forests</a:t>
            </a:r>
            <a:endParaRPr sz="13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6"/>
        <p:cNvGrpSpPr/>
        <p:nvPr/>
      </p:nvGrpSpPr>
      <p:grpSpPr>
        <a:xfrm>
          <a:off x="0" y="0"/>
          <a:ext cx="0" cy="0"/>
          <a:chOff x="0" y="0"/>
          <a:chExt cx="0" cy="0"/>
        </a:xfrm>
      </p:grpSpPr>
      <p:sp>
        <p:nvSpPr>
          <p:cNvPr id="417" name="Google Shape;417;p56"/>
          <p:cNvSpPr txBox="1">
            <a:spLocks noGrp="1"/>
          </p:cNvSpPr>
          <p:nvPr>
            <p:ph type="title"/>
          </p:nvPr>
        </p:nvSpPr>
        <p:spPr>
          <a:xfrm>
            <a:off x="729450" y="1322450"/>
            <a:ext cx="38427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are a lot of them</a:t>
            </a:r>
            <a:endParaRPr/>
          </a:p>
        </p:txBody>
      </p:sp>
      <p:sp>
        <p:nvSpPr>
          <p:cNvPr id="418" name="Google Shape;418;p56"/>
          <p:cNvSpPr txBox="1">
            <a:spLocks noGrp="1"/>
          </p:cNvSpPr>
          <p:nvPr>
            <p:ph type="subTitle" idx="4294967295"/>
          </p:nvPr>
        </p:nvSpPr>
        <p:spPr>
          <a:xfrm>
            <a:off x="724950" y="3313925"/>
            <a:ext cx="2004600" cy="75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a:solidFill>
                  <a:srgbClr val="FFFFFF"/>
                </a:solidFill>
              </a:rPr>
              <a:t>But where do we start?</a:t>
            </a:r>
            <a:endParaRPr sz="1300">
              <a:solidFill>
                <a:srgbClr val="FFFFFF"/>
              </a:solidFill>
            </a:endParaRPr>
          </a:p>
        </p:txBody>
      </p:sp>
      <p:pic>
        <p:nvPicPr>
          <p:cNvPr id="419" name="Google Shape;419;p56"/>
          <p:cNvPicPr preferRelativeResize="0"/>
          <p:nvPr/>
        </p:nvPicPr>
        <p:blipFill>
          <a:blip r:embed="rId3">
            <a:alphaModFix/>
          </a:blip>
          <a:stretch>
            <a:fillRect/>
          </a:stretch>
        </p:blipFill>
        <p:spPr>
          <a:xfrm>
            <a:off x="301557" y="165370"/>
            <a:ext cx="8589524" cy="476655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3"/>
        <p:cNvGrpSpPr/>
        <p:nvPr/>
      </p:nvGrpSpPr>
      <p:grpSpPr>
        <a:xfrm>
          <a:off x="0" y="0"/>
          <a:ext cx="0" cy="0"/>
          <a:chOff x="0" y="0"/>
          <a:chExt cx="0" cy="0"/>
        </a:xfrm>
      </p:grpSpPr>
      <p:sp>
        <p:nvSpPr>
          <p:cNvPr id="424" name="Google Shape;424;p57"/>
          <p:cNvSpPr txBox="1">
            <a:spLocks noGrp="1"/>
          </p:cNvSpPr>
          <p:nvPr>
            <p:ph type="title"/>
          </p:nvPr>
        </p:nvSpPr>
        <p:spPr>
          <a:xfrm>
            <a:off x="729450" y="1322450"/>
            <a:ext cx="38427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Different machine learning models</a:t>
            </a:r>
            <a:endParaRPr/>
          </a:p>
        </p:txBody>
      </p:sp>
      <p:sp>
        <p:nvSpPr>
          <p:cNvPr id="425" name="Google Shape;425;p57"/>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FFFFFF"/>
                </a:solidFill>
              </a:rPr>
              <a:t>Decision trees/random forests for a more robust algorithm</a:t>
            </a: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Support vector machine (SVM) for finding non-linear relationships</a:t>
            </a: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Principal component analysis (for dimensionality reduction)</a:t>
            </a:r>
            <a:endParaRPr sz="1600" dirty="0">
              <a:solidFill>
                <a:srgbClr val="FFFFFF"/>
              </a:solidFill>
            </a:endParaRPr>
          </a:p>
          <a:p>
            <a:pPr marL="0" lvl="0" indent="0" algn="l" rtl="0">
              <a:spcBef>
                <a:spcPts val="1600"/>
              </a:spcBef>
              <a:spcAft>
                <a:spcPts val="1600"/>
              </a:spcAft>
              <a:buNone/>
            </a:pPr>
            <a:endParaRPr sz="1800" dirty="0"/>
          </a:p>
        </p:txBody>
      </p:sp>
      <p:sp>
        <p:nvSpPr>
          <p:cNvPr id="426" name="Google Shape;426;p57"/>
          <p:cNvSpPr txBox="1">
            <a:spLocks noGrp="1"/>
          </p:cNvSpPr>
          <p:nvPr>
            <p:ph type="subTitle" idx="4294967295"/>
          </p:nvPr>
        </p:nvSpPr>
        <p:spPr>
          <a:xfrm>
            <a:off x="724950" y="3313925"/>
            <a:ext cx="3068400" cy="75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a:solidFill>
                  <a:srgbClr val="FFFFFF"/>
                </a:solidFill>
              </a:rPr>
              <a:t>From my experience the next best ones to try in general are:</a:t>
            </a:r>
            <a:endParaRPr sz="13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437"/>
        <p:cNvGrpSpPr/>
        <p:nvPr/>
      </p:nvGrpSpPr>
      <p:grpSpPr>
        <a:xfrm>
          <a:off x="0" y="0"/>
          <a:ext cx="0" cy="0"/>
          <a:chOff x="0" y="0"/>
          <a:chExt cx="0" cy="0"/>
        </a:xfrm>
      </p:grpSpPr>
      <p:sp>
        <p:nvSpPr>
          <p:cNvPr id="438" name="Google Shape;438;p59"/>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review</a:t>
            </a:r>
            <a:endParaRPr/>
          </a:p>
        </p:txBody>
      </p:sp>
      <p:sp>
        <p:nvSpPr>
          <p:cNvPr id="439" name="Google Shape;439;p59"/>
          <p:cNvSpPr txBox="1">
            <a:spLocks noGrp="1"/>
          </p:cNvSpPr>
          <p:nvPr>
            <p:ph type="subTitle" idx="4294967295"/>
          </p:nvPr>
        </p:nvSpPr>
        <p:spPr>
          <a:xfrm>
            <a:off x="4542975" y="233349"/>
            <a:ext cx="4080000" cy="46464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endParaRPr sz="1350">
              <a:solidFill>
                <a:srgbClr val="FFFFFF"/>
              </a:solidFill>
            </a:endParaRPr>
          </a:p>
          <a:p>
            <a:pPr marL="457200" lvl="0" indent="-314325" algn="l" rtl="0">
              <a:lnSpc>
                <a:spcPct val="120000"/>
              </a:lnSpc>
              <a:spcBef>
                <a:spcPts val="0"/>
              </a:spcBef>
              <a:spcAft>
                <a:spcPts val="0"/>
              </a:spcAft>
              <a:buClr>
                <a:srgbClr val="FFFFFF"/>
              </a:buClr>
              <a:buSzPts val="1350"/>
              <a:buFont typeface="Lato"/>
              <a:buChar char="-"/>
            </a:pPr>
            <a:r>
              <a:rPr lang="en" sz="1350">
                <a:solidFill>
                  <a:srgbClr val="FFFFFF"/>
                </a:solidFill>
              </a:rPr>
              <a:t>Application of matrix operations for linear regression</a:t>
            </a:r>
            <a:endParaRPr sz="1350">
              <a:solidFill>
                <a:srgbClr val="FFFFFF"/>
              </a:solidFill>
            </a:endParaRPr>
          </a:p>
          <a:p>
            <a:pPr marL="0" lvl="0" indent="0" algn="l" rtl="0">
              <a:lnSpc>
                <a:spcPct val="120000"/>
              </a:lnSpc>
              <a:spcBef>
                <a:spcPts val="0"/>
              </a:spcBef>
              <a:spcAft>
                <a:spcPts val="0"/>
              </a:spcAft>
              <a:buNone/>
            </a:pPr>
            <a:endParaRPr sz="1350">
              <a:solidFill>
                <a:srgbClr val="FFFFFF"/>
              </a:solidFill>
            </a:endParaRPr>
          </a:p>
          <a:p>
            <a:pPr marL="457200" lvl="0" indent="-314325" algn="l" rtl="0">
              <a:lnSpc>
                <a:spcPct val="120000"/>
              </a:lnSpc>
              <a:spcBef>
                <a:spcPts val="0"/>
              </a:spcBef>
              <a:spcAft>
                <a:spcPts val="0"/>
              </a:spcAft>
              <a:buClr>
                <a:srgbClr val="FFFFFF"/>
              </a:buClr>
              <a:buSzPts val="1350"/>
              <a:buChar char="-"/>
            </a:pPr>
            <a:r>
              <a:rPr lang="en" sz="1350">
                <a:solidFill>
                  <a:srgbClr val="FFFFFF"/>
                </a:solidFill>
              </a:rPr>
              <a:t>Multivariate linear regression</a:t>
            </a:r>
            <a:endParaRPr sz="1350">
              <a:solidFill>
                <a:srgbClr val="FFFFFF"/>
              </a:solidFill>
            </a:endParaRPr>
          </a:p>
          <a:p>
            <a:pPr marL="0" lvl="0" indent="0" algn="l" rtl="0">
              <a:lnSpc>
                <a:spcPct val="120000"/>
              </a:lnSpc>
              <a:spcBef>
                <a:spcPts val="0"/>
              </a:spcBef>
              <a:spcAft>
                <a:spcPts val="0"/>
              </a:spcAft>
              <a:buNone/>
            </a:pPr>
            <a:endParaRPr sz="1350">
              <a:solidFill>
                <a:srgbClr val="FFFFFF"/>
              </a:solidFill>
            </a:endParaRPr>
          </a:p>
          <a:p>
            <a:pPr marL="457200" lvl="0" indent="-314325" algn="l" rtl="0">
              <a:lnSpc>
                <a:spcPct val="120000"/>
              </a:lnSpc>
              <a:spcBef>
                <a:spcPts val="0"/>
              </a:spcBef>
              <a:spcAft>
                <a:spcPts val="0"/>
              </a:spcAft>
              <a:buClr>
                <a:srgbClr val="FFFFFF"/>
              </a:buClr>
              <a:buSzPts val="1350"/>
              <a:buChar char="-"/>
            </a:pPr>
            <a:r>
              <a:rPr lang="en" sz="1350">
                <a:solidFill>
                  <a:srgbClr val="FFFFFF"/>
                </a:solidFill>
              </a:rPr>
              <a:t>Train test split</a:t>
            </a:r>
            <a:endParaRPr sz="1350">
              <a:solidFill>
                <a:srgbClr val="FFFFFF"/>
              </a:solidFill>
            </a:endParaRPr>
          </a:p>
          <a:p>
            <a:pPr marL="0" lvl="0" indent="0" algn="l" rtl="0">
              <a:lnSpc>
                <a:spcPct val="120000"/>
              </a:lnSpc>
              <a:spcBef>
                <a:spcPts val="0"/>
              </a:spcBef>
              <a:spcAft>
                <a:spcPts val="0"/>
              </a:spcAft>
              <a:buNone/>
            </a:pPr>
            <a:endParaRPr sz="1350">
              <a:solidFill>
                <a:srgbClr val="FFFFFF"/>
              </a:solidFill>
            </a:endParaRPr>
          </a:p>
          <a:p>
            <a:pPr marL="457200" lvl="0" indent="-314325" algn="l" rtl="0">
              <a:lnSpc>
                <a:spcPct val="120000"/>
              </a:lnSpc>
              <a:spcBef>
                <a:spcPts val="0"/>
              </a:spcBef>
              <a:spcAft>
                <a:spcPts val="0"/>
              </a:spcAft>
              <a:buClr>
                <a:srgbClr val="FFFFFF"/>
              </a:buClr>
              <a:buSzPts val="1350"/>
              <a:buChar char="-"/>
            </a:pPr>
            <a:r>
              <a:rPr lang="en" sz="1350">
                <a:solidFill>
                  <a:srgbClr val="FFFFFF"/>
                </a:solidFill>
              </a:rPr>
              <a:t>Classification</a:t>
            </a:r>
            <a:endParaRPr sz="1350">
              <a:solidFill>
                <a:srgbClr val="FFFFFF"/>
              </a:solidFill>
            </a:endParaRPr>
          </a:p>
          <a:p>
            <a:pPr marL="0" lvl="0" indent="0" algn="l" rtl="0">
              <a:lnSpc>
                <a:spcPct val="120000"/>
              </a:lnSpc>
              <a:spcBef>
                <a:spcPts val="0"/>
              </a:spcBef>
              <a:spcAft>
                <a:spcPts val="0"/>
              </a:spcAft>
              <a:buNone/>
            </a:pPr>
            <a:endParaRPr sz="1350">
              <a:solidFill>
                <a:srgbClr val="FFFFFF"/>
              </a:solidFill>
            </a:endParaRPr>
          </a:p>
          <a:p>
            <a:pPr marL="457200" lvl="0" indent="-314325" algn="l" rtl="0">
              <a:lnSpc>
                <a:spcPct val="120000"/>
              </a:lnSpc>
              <a:spcBef>
                <a:spcPts val="0"/>
              </a:spcBef>
              <a:spcAft>
                <a:spcPts val="0"/>
              </a:spcAft>
              <a:buClr>
                <a:srgbClr val="FFFFFF"/>
              </a:buClr>
              <a:buSzPts val="1350"/>
              <a:buChar char="-"/>
            </a:pPr>
            <a:r>
              <a:rPr lang="en" sz="1350">
                <a:solidFill>
                  <a:srgbClr val="FFFFFF"/>
                </a:solidFill>
              </a:rPr>
              <a:t>Logistic regression</a:t>
            </a:r>
            <a:endParaRPr sz="1350">
              <a:solidFill>
                <a:srgbClr val="FFFFFF"/>
              </a:solidFill>
            </a:endParaRPr>
          </a:p>
          <a:p>
            <a:pPr marL="0" lvl="0" indent="0" algn="l" rtl="0">
              <a:lnSpc>
                <a:spcPct val="120000"/>
              </a:lnSpc>
              <a:spcBef>
                <a:spcPts val="0"/>
              </a:spcBef>
              <a:spcAft>
                <a:spcPts val="0"/>
              </a:spcAft>
              <a:buNone/>
            </a:pPr>
            <a:endParaRPr sz="1350">
              <a:solidFill>
                <a:srgbClr val="FFFFFF"/>
              </a:solidFill>
            </a:endParaRPr>
          </a:p>
          <a:p>
            <a:pPr marL="457200" lvl="0" indent="-314325" algn="l" rtl="0">
              <a:lnSpc>
                <a:spcPct val="120000"/>
              </a:lnSpc>
              <a:spcBef>
                <a:spcPts val="0"/>
              </a:spcBef>
              <a:spcAft>
                <a:spcPts val="0"/>
              </a:spcAft>
              <a:buClr>
                <a:srgbClr val="FFFFFF"/>
              </a:buClr>
              <a:buSzPts val="1350"/>
              <a:buChar char="-"/>
            </a:pPr>
            <a:r>
              <a:rPr lang="en" sz="1350">
                <a:solidFill>
                  <a:srgbClr val="FFFFFF"/>
                </a:solidFill>
              </a:rPr>
              <a:t>Performance metrics</a:t>
            </a:r>
            <a:endParaRPr sz="1350">
              <a:solidFill>
                <a:srgbClr val="FFFFFF"/>
              </a:solidFill>
            </a:endParaRPr>
          </a:p>
          <a:p>
            <a:pPr marL="0" lvl="0" indent="0" algn="l" rtl="0">
              <a:lnSpc>
                <a:spcPct val="120000"/>
              </a:lnSpc>
              <a:spcBef>
                <a:spcPts val="0"/>
              </a:spcBef>
              <a:spcAft>
                <a:spcPts val="0"/>
              </a:spcAft>
              <a:buNone/>
            </a:pPr>
            <a:endParaRPr sz="1350">
              <a:solidFill>
                <a:srgbClr val="FFFFFF"/>
              </a:solidFill>
            </a:endParaRPr>
          </a:p>
          <a:p>
            <a:pPr marL="457200" lvl="0" indent="0" algn="l" rtl="0">
              <a:lnSpc>
                <a:spcPct val="120000"/>
              </a:lnSpc>
              <a:spcBef>
                <a:spcPts val="0"/>
              </a:spcBef>
              <a:spcAft>
                <a:spcPts val="0"/>
              </a:spcAft>
              <a:buNone/>
            </a:pPr>
            <a:endParaRPr sz="1350">
              <a:solidFill>
                <a:srgbClr val="FFFFFF"/>
              </a:solidFill>
            </a:endParaRPr>
          </a:p>
          <a:p>
            <a:pPr marL="0" lvl="0" indent="0" algn="l" rtl="0">
              <a:lnSpc>
                <a:spcPct val="120000"/>
              </a:lnSpc>
              <a:spcBef>
                <a:spcPts val="0"/>
              </a:spcBef>
              <a:spcAft>
                <a:spcPts val="0"/>
              </a:spcAft>
              <a:buNone/>
            </a:pPr>
            <a:endParaRPr sz="1350">
              <a:solidFill>
                <a:srgbClr val="FFFFFF"/>
              </a:solidFill>
            </a:endParaRPr>
          </a:p>
          <a:p>
            <a:pPr marL="0" lvl="0" indent="0" algn="l" rtl="0">
              <a:spcBef>
                <a:spcPts val="0"/>
              </a:spcBef>
              <a:spcAft>
                <a:spcPts val="1600"/>
              </a:spcAft>
              <a:buNone/>
            </a:pPr>
            <a:endParaRPr sz="1600">
              <a:solidFill>
                <a:srgbClr val="FFFFFF"/>
              </a:solidFill>
            </a:endParaRPr>
          </a:p>
        </p:txBody>
      </p:sp>
      <p:sp>
        <p:nvSpPr>
          <p:cNvPr id="440" name="Google Shape;440;p59"/>
          <p:cNvSpPr txBox="1">
            <a:spLocks noGrp="1"/>
          </p:cNvSpPr>
          <p:nvPr>
            <p:ph type="subTitle" idx="4294967295"/>
          </p:nvPr>
        </p:nvSpPr>
        <p:spPr>
          <a:xfrm>
            <a:off x="724950" y="3313925"/>
            <a:ext cx="3068400" cy="75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a:solidFill>
                  <a:srgbClr val="FFFFFF"/>
                </a:solidFill>
              </a:rPr>
              <a:t>Linear and logistic regression</a:t>
            </a:r>
            <a:endParaRPr sz="13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44"/>
        <p:cNvGrpSpPr/>
        <p:nvPr/>
      </p:nvGrpSpPr>
      <p:grpSpPr>
        <a:xfrm>
          <a:off x="0" y="0"/>
          <a:ext cx="0" cy="0"/>
          <a:chOff x="0" y="0"/>
          <a:chExt cx="0" cy="0"/>
        </a:xfrm>
      </p:grpSpPr>
      <p:sp>
        <p:nvSpPr>
          <p:cNvPr id="445" name="Google Shape;445;p60"/>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Next lesson</a:t>
            </a:r>
            <a:endParaRPr dirty="0"/>
          </a:p>
        </p:txBody>
      </p:sp>
      <p:sp>
        <p:nvSpPr>
          <p:cNvPr id="446" name="Google Shape;446;p60"/>
          <p:cNvSpPr txBox="1">
            <a:spLocks noGrp="1"/>
          </p:cNvSpPr>
          <p:nvPr>
            <p:ph type="subTitle" idx="4294967295"/>
          </p:nvPr>
        </p:nvSpPr>
        <p:spPr>
          <a:xfrm>
            <a:off x="4542975" y="9191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FFFFFF"/>
                </a:solidFill>
              </a:rPr>
              <a:t>Deep dive into performance metrics</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Machine learning model optimisation</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Bias/variance</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Underfitting/overfitting</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L1/L2 regularisation</a:t>
            </a:r>
            <a:endParaRPr sz="1600" dirty="0">
              <a:solidFill>
                <a:srgbClr val="FFFFFF"/>
              </a:solidFill>
            </a:endParaRPr>
          </a:p>
          <a:p>
            <a:pPr marL="0" lvl="0" indent="0" algn="l" rtl="0">
              <a:lnSpc>
                <a:spcPct val="115000"/>
              </a:lnSpc>
              <a:spcBef>
                <a:spcPts val="1600"/>
              </a:spcBef>
              <a:spcAft>
                <a:spcPts val="1600"/>
              </a:spcAft>
              <a:buNone/>
            </a:pPr>
            <a:endParaRPr sz="1600" dirty="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92"/>
        <p:cNvGrpSpPr/>
        <p:nvPr/>
      </p:nvGrpSpPr>
      <p:grpSpPr>
        <a:xfrm>
          <a:off x="0" y="0"/>
          <a:ext cx="0" cy="0"/>
          <a:chOff x="0" y="0"/>
          <a:chExt cx="0" cy="0"/>
        </a:xfrm>
      </p:grpSpPr>
      <p:sp>
        <p:nvSpPr>
          <p:cNvPr id="193" name="Google Shape;193;p25"/>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Multivariate linear regression</a:t>
            </a:r>
            <a:endParaRPr/>
          </a:p>
          <a:p>
            <a:pPr marL="0" lvl="0" indent="0" algn="l" rtl="0">
              <a:spcBef>
                <a:spcPts val="0"/>
              </a:spcBef>
              <a:spcAft>
                <a:spcPts val="0"/>
              </a:spcAft>
              <a:buNone/>
            </a:pPr>
            <a:endParaRPr/>
          </a:p>
        </p:txBody>
      </p:sp>
      <p:sp>
        <p:nvSpPr>
          <p:cNvPr id="194" name="Google Shape;194;p25"/>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FFFFFF"/>
                </a:solidFill>
              </a:rPr>
              <a:t>If you have just one feature (X</a:t>
            </a:r>
            <a:r>
              <a:rPr lang="en" sz="1600" baseline="-25000" dirty="0">
                <a:solidFill>
                  <a:srgbClr val="FFFFFF"/>
                </a:solidFill>
              </a:rPr>
              <a:t>1</a:t>
            </a:r>
            <a:r>
              <a:rPr lang="en" sz="1600" dirty="0">
                <a:solidFill>
                  <a:srgbClr val="FFFFFF"/>
                </a:solidFill>
              </a:rPr>
              <a:t>) and one dependent variable (y), both with 5 values, how could you translate the process of linear regression training into matrix operations?</a:t>
            </a:r>
            <a:endParaRPr sz="1600" dirty="0">
              <a:solidFill>
                <a:srgbClr val="FFFFFF"/>
              </a:solidFill>
            </a:endParaRPr>
          </a:p>
          <a:p>
            <a:pPr marL="0" lvl="0" indent="0" algn="l" rtl="0">
              <a:spcBef>
                <a:spcPts val="1600"/>
              </a:spcBef>
              <a:spcAft>
                <a:spcPts val="0"/>
              </a:spcAft>
              <a:buNone/>
            </a:pPr>
            <a:endParaRPr sz="1600" dirty="0">
              <a:solidFill>
                <a:srgbClr val="FFFFFF"/>
              </a:solidFill>
            </a:endParaRPr>
          </a:p>
          <a:p>
            <a:pPr marL="0" lvl="0" indent="0" algn="l" rtl="0">
              <a:spcBef>
                <a:spcPts val="1600"/>
              </a:spcBef>
              <a:spcAft>
                <a:spcPts val="0"/>
              </a:spcAft>
              <a:buNone/>
            </a:pPr>
            <a:endParaRPr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spcBef>
                <a:spcPts val="1600"/>
              </a:spcBef>
              <a:spcAft>
                <a:spcPts val="1600"/>
              </a:spcAft>
              <a:buNone/>
            </a:pPr>
            <a:endParaRPr sz="1800" dirty="0"/>
          </a:p>
        </p:txBody>
      </p:sp>
      <p:pic>
        <p:nvPicPr>
          <p:cNvPr id="196" name="Google Shape;196;p25"/>
          <p:cNvPicPr preferRelativeResize="0"/>
          <p:nvPr/>
        </p:nvPicPr>
        <p:blipFill>
          <a:blip r:embed="rId3">
            <a:alphaModFix/>
          </a:blip>
          <a:stretch>
            <a:fillRect/>
          </a:stretch>
        </p:blipFill>
        <p:spPr>
          <a:xfrm>
            <a:off x="514460" y="362466"/>
            <a:ext cx="8308263" cy="447919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06"/>
        <p:cNvGrpSpPr/>
        <p:nvPr/>
      </p:nvGrpSpPr>
      <p:grpSpPr>
        <a:xfrm>
          <a:off x="0" y="0"/>
          <a:ext cx="0" cy="0"/>
          <a:chOff x="0" y="0"/>
          <a:chExt cx="0" cy="0"/>
        </a:xfrm>
      </p:grpSpPr>
      <p:sp>
        <p:nvSpPr>
          <p:cNvPr id="207" name="Google Shape;207;p27"/>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Using sklearn</a:t>
            </a:r>
            <a:endParaRPr/>
          </a:p>
        </p:txBody>
      </p:sp>
      <p:sp>
        <p:nvSpPr>
          <p:cNvPr id="208" name="Google Shape;208;p27"/>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FFFF"/>
                </a:solidFill>
              </a:rPr>
              <a:t>We can:</a:t>
            </a:r>
            <a:endParaRPr sz="1600">
              <a:solidFill>
                <a:srgbClr val="FFFFFF"/>
              </a:solidFill>
            </a:endParaRPr>
          </a:p>
          <a:p>
            <a:pPr marL="457200" lvl="0" indent="-330200" algn="l" rtl="0">
              <a:spcBef>
                <a:spcPts val="1600"/>
              </a:spcBef>
              <a:spcAft>
                <a:spcPts val="0"/>
              </a:spcAft>
              <a:buClr>
                <a:srgbClr val="FFFFFF"/>
              </a:buClr>
              <a:buSzPts val="1600"/>
              <a:buChar char="-"/>
            </a:pPr>
            <a:r>
              <a:rPr lang="en" sz="1600">
                <a:solidFill>
                  <a:srgbClr val="FFFFFF"/>
                </a:solidFill>
              </a:rPr>
              <a:t>Train a univariate/multivariate linear regression model</a:t>
            </a:r>
            <a:endParaRPr sz="1600">
              <a:solidFill>
                <a:srgbClr val="FFFFFF"/>
              </a:solidFill>
            </a:endParaRPr>
          </a:p>
          <a:p>
            <a:pPr marL="457200" lvl="0" indent="-330200" algn="l" rtl="0">
              <a:spcBef>
                <a:spcPts val="0"/>
              </a:spcBef>
              <a:spcAft>
                <a:spcPts val="0"/>
              </a:spcAft>
              <a:buClr>
                <a:srgbClr val="FFFFFF"/>
              </a:buClr>
              <a:buSzPts val="1600"/>
              <a:buChar char="-"/>
            </a:pPr>
            <a:r>
              <a:rPr lang="en" sz="1600">
                <a:solidFill>
                  <a:srgbClr val="FFFFFF"/>
                </a:solidFill>
              </a:rPr>
              <a:t>Find out how accurately the model learned to fit the data</a:t>
            </a:r>
            <a:endParaRPr sz="1600">
              <a:solidFill>
                <a:srgbClr val="FFFFFF"/>
              </a:solidFill>
            </a:endParaRPr>
          </a:p>
          <a:p>
            <a:pPr marL="457200" lvl="0" indent="-330200" algn="l" rtl="0">
              <a:spcBef>
                <a:spcPts val="0"/>
              </a:spcBef>
              <a:spcAft>
                <a:spcPts val="0"/>
              </a:spcAft>
              <a:buClr>
                <a:srgbClr val="FFFFFF"/>
              </a:buClr>
              <a:buSzPts val="1600"/>
              <a:buChar char="-"/>
            </a:pPr>
            <a:r>
              <a:rPr lang="en" sz="1600">
                <a:solidFill>
                  <a:srgbClr val="FFFFFF"/>
                </a:solidFill>
              </a:rPr>
              <a:t>See the weightings (value of m in y=mx+c) for each feature</a:t>
            </a:r>
            <a:endParaRPr sz="1600">
              <a:solidFill>
                <a:srgbClr val="FFFFFF"/>
              </a:solidFill>
            </a:endParaRPr>
          </a:p>
          <a:p>
            <a:pPr marL="457200" lvl="0" indent="-330200" algn="l" rtl="0">
              <a:spcBef>
                <a:spcPts val="0"/>
              </a:spcBef>
              <a:spcAft>
                <a:spcPts val="0"/>
              </a:spcAft>
              <a:buClr>
                <a:srgbClr val="FFFFFF"/>
              </a:buClr>
              <a:buSzPts val="1600"/>
              <a:buChar char="-"/>
            </a:pPr>
            <a:r>
              <a:rPr lang="en" sz="1600">
                <a:solidFill>
                  <a:srgbClr val="FFFFFF"/>
                </a:solidFill>
              </a:rPr>
              <a:t>Make predictions on new data points</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12"/>
        <p:cNvGrpSpPr/>
        <p:nvPr/>
      </p:nvGrpSpPr>
      <p:grpSpPr>
        <a:xfrm>
          <a:off x="0" y="0"/>
          <a:ext cx="0" cy="0"/>
          <a:chOff x="0" y="0"/>
          <a:chExt cx="0" cy="0"/>
        </a:xfrm>
      </p:grpSpPr>
      <p:sp>
        <p:nvSpPr>
          <p:cNvPr id="213" name="Google Shape;213;p2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Using sklearn</a:t>
            </a:r>
            <a:endParaRPr/>
          </a:p>
        </p:txBody>
      </p:sp>
      <p:sp>
        <p:nvSpPr>
          <p:cNvPr id="214" name="Google Shape;214;p28"/>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FFFF"/>
                </a:solidFill>
              </a:rPr>
              <a:t>We can:</a:t>
            </a:r>
            <a:endParaRPr sz="1600">
              <a:solidFill>
                <a:srgbClr val="FFFFFF"/>
              </a:solidFill>
            </a:endParaRPr>
          </a:p>
          <a:p>
            <a:pPr marL="457200" lvl="0" indent="-330200" algn="l" rtl="0">
              <a:spcBef>
                <a:spcPts val="1600"/>
              </a:spcBef>
              <a:spcAft>
                <a:spcPts val="0"/>
              </a:spcAft>
              <a:buClr>
                <a:srgbClr val="FFFFFF"/>
              </a:buClr>
              <a:buSzPts val="1600"/>
              <a:buChar char="-"/>
            </a:pPr>
            <a:r>
              <a:rPr lang="en" sz="1600">
                <a:solidFill>
                  <a:srgbClr val="FFFFFF"/>
                </a:solidFill>
              </a:rPr>
              <a:t>Train a univariate/multivariate linear regression model</a:t>
            </a:r>
            <a:endParaRPr sz="1600">
              <a:solidFill>
                <a:srgbClr val="FFFFFF"/>
              </a:solidFill>
            </a:endParaRPr>
          </a:p>
          <a:p>
            <a:pPr marL="457200" lvl="0" indent="-330200" algn="l" rtl="0">
              <a:spcBef>
                <a:spcPts val="0"/>
              </a:spcBef>
              <a:spcAft>
                <a:spcPts val="0"/>
              </a:spcAft>
              <a:buClr>
                <a:srgbClr val="FFFFFF"/>
              </a:buClr>
              <a:buSzPts val="1600"/>
              <a:buChar char="-"/>
            </a:pPr>
            <a:r>
              <a:rPr lang="en" sz="1600">
                <a:solidFill>
                  <a:srgbClr val="FFFFFF"/>
                </a:solidFill>
              </a:rPr>
              <a:t>Find out how accurately the model learned to fit the data</a:t>
            </a:r>
            <a:endParaRPr sz="1600">
              <a:solidFill>
                <a:srgbClr val="FFFFFF"/>
              </a:solidFill>
            </a:endParaRPr>
          </a:p>
          <a:p>
            <a:pPr marL="457200" lvl="0" indent="-330200" algn="l" rtl="0">
              <a:spcBef>
                <a:spcPts val="0"/>
              </a:spcBef>
              <a:spcAft>
                <a:spcPts val="0"/>
              </a:spcAft>
              <a:buClr>
                <a:srgbClr val="FFFFFF"/>
              </a:buClr>
              <a:buSzPts val="1600"/>
              <a:buChar char="-"/>
            </a:pPr>
            <a:r>
              <a:rPr lang="en" sz="1600">
                <a:solidFill>
                  <a:srgbClr val="FFFFFF"/>
                </a:solidFill>
              </a:rPr>
              <a:t>See the weightings (value of m in y=mx+c) for each feature</a:t>
            </a:r>
            <a:endParaRPr sz="1600">
              <a:solidFill>
                <a:srgbClr val="FFFFFF"/>
              </a:solidFill>
            </a:endParaRPr>
          </a:p>
          <a:p>
            <a:pPr marL="457200" lvl="0" indent="-330200" algn="l" rtl="0">
              <a:spcBef>
                <a:spcPts val="0"/>
              </a:spcBef>
              <a:spcAft>
                <a:spcPts val="0"/>
              </a:spcAft>
              <a:buClr>
                <a:srgbClr val="FFFFFF"/>
              </a:buClr>
              <a:buSzPts val="1600"/>
              <a:buChar char="-"/>
            </a:pPr>
            <a:r>
              <a:rPr lang="en" sz="1600">
                <a:solidFill>
                  <a:srgbClr val="FFFFFF"/>
                </a:solidFill>
              </a:rPr>
              <a:t>Make predictions on new data points</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
        <p:nvSpPr>
          <p:cNvPr id="215" name="Google Shape;215;p28"/>
          <p:cNvSpPr txBox="1">
            <a:spLocks noGrp="1"/>
          </p:cNvSpPr>
          <p:nvPr>
            <p:ph type="subTitle" idx="4294967295"/>
          </p:nvPr>
        </p:nvSpPr>
        <p:spPr>
          <a:xfrm>
            <a:off x="809175" y="19859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rgbClr val="FFFFFF"/>
                </a:solidFill>
              </a:rPr>
              <a:t>Let’s try it out!</a:t>
            </a:r>
            <a:endParaRPr sz="1800"/>
          </a:p>
        </p:txBody>
      </p:sp>
      <p:pic>
        <p:nvPicPr>
          <p:cNvPr id="216" name="Google Shape;216;p28"/>
          <p:cNvPicPr preferRelativeResize="0"/>
          <p:nvPr/>
        </p:nvPicPr>
        <p:blipFill>
          <a:blip r:embed="rId3">
            <a:alphaModFix/>
          </a:blip>
          <a:stretch>
            <a:fillRect/>
          </a:stretch>
        </p:blipFill>
        <p:spPr>
          <a:xfrm>
            <a:off x="8674023" y="4599349"/>
            <a:ext cx="373500" cy="4329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28"/>
        <p:cNvGrpSpPr/>
        <p:nvPr/>
      </p:nvGrpSpPr>
      <p:grpSpPr>
        <a:xfrm>
          <a:off x="0" y="0"/>
          <a:ext cx="0" cy="0"/>
          <a:chOff x="0" y="0"/>
          <a:chExt cx="0" cy="0"/>
        </a:xfrm>
      </p:grpSpPr>
      <p:sp>
        <p:nvSpPr>
          <p:cNvPr id="229" name="Google Shape;229;p30"/>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Using sklearn</a:t>
            </a:r>
            <a:endParaRPr/>
          </a:p>
          <a:p>
            <a:pPr marL="457200" lvl="0" indent="-419100" algn="l" rtl="0">
              <a:spcBef>
                <a:spcPts val="0"/>
              </a:spcBef>
              <a:spcAft>
                <a:spcPts val="0"/>
              </a:spcAft>
              <a:buSzPts val="3000"/>
              <a:buChar char="-"/>
            </a:pPr>
            <a:r>
              <a:rPr lang="en"/>
              <a:t>See weightings</a:t>
            </a:r>
            <a:endParaRPr/>
          </a:p>
        </p:txBody>
      </p:sp>
      <p:sp>
        <p:nvSpPr>
          <p:cNvPr id="230" name="Google Shape;230;p30"/>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FFFF"/>
                </a:solidFill>
              </a:rPr>
              <a:t>How can we use information from the weightings (assume our model is working well) to derive further insight about our data?</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35"/>
        <p:cNvGrpSpPr/>
        <p:nvPr/>
      </p:nvGrpSpPr>
      <p:grpSpPr>
        <a:xfrm>
          <a:off x="0" y="0"/>
          <a:ext cx="0" cy="0"/>
          <a:chOff x="0" y="0"/>
          <a:chExt cx="0" cy="0"/>
        </a:xfrm>
      </p:grpSpPr>
      <p:sp>
        <p:nvSpPr>
          <p:cNvPr id="236" name="Google Shape;236;p31"/>
          <p:cNvSpPr txBox="1">
            <a:spLocks noGrp="1"/>
          </p:cNvSpPr>
          <p:nvPr>
            <p:ph type="title"/>
          </p:nvPr>
        </p:nvSpPr>
        <p:spPr>
          <a:xfrm>
            <a:off x="729450" y="1322450"/>
            <a:ext cx="3027600" cy="15186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SzPts val="3000"/>
              <a:buChar char="-"/>
            </a:pPr>
            <a:r>
              <a:rPr lang="en"/>
              <a:t>Introduction to train test split</a:t>
            </a:r>
            <a:endParaRPr/>
          </a:p>
        </p:txBody>
      </p:sp>
      <p:sp>
        <p:nvSpPr>
          <p:cNvPr id="237" name="Google Shape;237;p31"/>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FFFF"/>
                </a:solidFill>
              </a:rPr>
              <a:t>Just a basic mention of it</a:t>
            </a:r>
            <a:endParaRPr sz="1600">
              <a:solidFill>
                <a:srgbClr val="FFFFFF"/>
              </a:solidFill>
            </a:endParaRPr>
          </a:p>
          <a:p>
            <a:pPr marL="0" lvl="0" indent="0" algn="l" rtl="0">
              <a:lnSpc>
                <a:spcPct val="115000"/>
              </a:lnSpc>
              <a:spcBef>
                <a:spcPts val="1600"/>
              </a:spcBef>
              <a:spcAft>
                <a:spcPts val="0"/>
              </a:spcAft>
              <a:buNone/>
            </a:pP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2"/>
        <p:cNvGrpSpPr/>
        <p:nvPr/>
      </p:nvGrpSpPr>
      <p:grpSpPr>
        <a:xfrm>
          <a:off x="0" y="0"/>
          <a:ext cx="0" cy="0"/>
          <a:chOff x="0" y="0"/>
          <a:chExt cx="0" cy="0"/>
        </a:xfrm>
      </p:grpSpPr>
      <p:sp>
        <p:nvSpPr>
          <p:cNvPr id="243" name="Google Shape;243;p32"/>
          <p:cNvSpPr txBox="1">
            <a:spLocks noGrp="1"/>
          </p:cNvSpPr>
          <p:nvPr>
            <p:ph type="title"/>
          </p:nvPr>
        </p:nvSpPr>
        <p:spPr>
          <a:xfrm>
            <a:off x="729450" y="1322450"/>
            <a:ext cx="30075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Pros of using linear regression</a:t>
            </a:r>
            <a:endParaRPr/>
          </a:p>
        </p:txBody>
      </p:sp>
      <p:sp>
        <p:nvSpPr>
          <p:cNvPr id="244" name="Google Shape;244;p32"/>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FFFFFF"/>
                </a:solidFill>
              </a:rPr>
              <a:t>Pros:</a:t>
            </a:r>
            <a:endParaRPr sz="1600" dirty="0">
              <a:solidFill>
                <a:srgbClr val="FFFFFF"/>
              </a:solidFill>
            </a:endParaRPr>
          </a:p>
          <a:p>
            <a:pPr marL="457200" lvl="0" indent="-330200" algn="l" rtl="0">
              <a:lnSpc>
                <a:spcPct val="115000"/>
              </a:lnSpc>
              <a:spcBef>
                <a:spcPts val="1600"/>
              </a:spcBef>
              <a:spcAft>
                <a:spcPts val="0"/>
              </a:spcAft>
              <a:buClr>
                <a:srgbClr val="FFFFFF"/>
              </a:buClr>
              <a:buSzPts val="1600"/>
              <a:buChar char="-"/>
            </a:pPr>
            <a:r>
              <a:rPr lang="en" sz="1600" dirty="0">
                <a:solidFill>
                  <a:srgbClr val="FFFFFF"/>
                </a:solidFill>
              </a:rPr>
              <a:t>Easy to apply and interpret</a:t>
            </a:r>
            <a:endParaRPr sz="1600" dirty="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dirty="0">
                <a:solidFill>
                  <a:srgbClr val="FFFFFF"/>
                </a:solidFill>
              </a:rPr>
              <a:t>Handles small datasets well</a:t>
            </a:r>
            <a:endParaRPr sz="1600" dirty="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dirty="0">
                <a:solidFill>
                  <a:srgbClr val="FFFFFF"/>
                </a:solidFill>
              </a:rPr>
              <a:t>Computationally efficient</a:t>
            </a:r>
            <a:endParaRPr sz="1600" dirty="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dirty="0">
                <a:solidFill>
                  <a:srgbClr val="FFFFFF"/>
                </a:solidFill>
              </a:rPr>
              <a:t>When relationships with target variable are linear, this is a non-complex option</a:t>
            </a:r>
            <a:endParaRPr sz="1600" dirty="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dirty="0">
                <a:solidFill>
                  <a:srgbClr val="FFFFFF"/>
                </a:solidFill>
              </a:rPr>
              <a:t>Gives you a valid, reliable baseline</a:t>
            </a:r>
            <a:endParaRPr sz="1600" dirty="0">
              <a:solidFill>
                <a:srgbClr val="FFFFFF"/>
              </a:solidFill>
            </a:endParaRPr>
          </a:p>
          <a:p>
            <a:pPr marL="457200" lvl="0" indent="-330200" algn="l" rtl="0">
              <a:lnSpc>
                <a:spcPct val="115000"/>
              </a:lnSpc>
              <a:spcBef>
                <a:spcPts val="0"/>
              </a:spcBef>
              <a:spcAft>
                <a:spcPts val="0"/>
              </a:spcAft>
              <a:buClr>
                <a:srgbClr val="FFFFFF"/>
              </a:buClr>
              <a:buSzPts val="1600"/>
              <a:buChar char="-"/>
            </a:pPr>
            <a:r>
              <a:rPr lang="en" sz="1600" dirty="0">
                <a:solidFill>
                  <a:srgbClr val="FFFFFF"/>
                </a:solidFill>
              </a:rPr>
              <a:t>Has effective regularization techniques to reduce overfitting</a:t>
            </a:r>
            <a:endParaRPr sz="1600" dirty="0">
              <a:solidFill>
                <a:srgbClr val="FFFFFF"/>
              </a:solidFill>
            </a:endParaRPr>
          </a:p>
          <a:p>
            <a:pPr marL="0" lvl="0" indent="0" algn="l" rtl="0">
              <a:spcBef>
                <a:spcPts val="1600"/>
              </a:spcBef>
              <a:spcAft>
                <a:spcPts val="1600"/>
              </a:spcAft>
              <a:buNone/>
            </a:pPr>
            <a:endParaRPr sz="1800" dirty="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3896</TotalTime>
  <Words>1263</Words>
  <Application>Microsoft Office PowerPoint</Application>
  <PresentationFormat>On-screen Show (16:9)</PresentationFormat>
  <Paragraphs>215</Paragraphs>
  <Slides>34</Slides>
  <Notes>34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Raleway</vt:lpstr>
      <vt:lpstr>Lato</vt:lpstr>
      <vt:lpstr>Arial</vt:lpstr>
      <vt:lpstr>Streamline</vt:lpstr>
      <vt:lpstr>Part 2: Linear and logistic regression</vt:lpstr>
      <vt:lpstr>Lesson concepts</vt:lpstr>
      <vt:lpstr>Time to really work your brains </vt:lpstr>
      <vt:lpstr>Multivariate linear regression </vt:lpstr>
      <vt:lpstr>Using sklearn</vt:lpstr>
      <vt:lpstr>Using sklearn</vt:lpstr>
      <vt:lpstr>Using sklearn See weightings</vt:lpstr>
      <vt:lpstr>Introduction to train test split</vt:lpstr>
      <vt:lpstr>Pros of using linear regression</vt:lpstr>
      <vt:lpstr>Cons of using linear regression</vt:lpstr>
      <vt:lpstr>Classification</vt:lpstr>
      <vt:lpstr>Classification - Logistic regression</vt:lpstr>
      <vt:lpstr>Logistic regression</vt:lpstr>
      <vt:lpstr>Logistic regression - differences to linear regression </vt:lpstr>
      <vt:lpstr>Logistic regression - Logit function</vt:lpstr>
      <vt:lpstr>Multinomial logistic regression</vt:lpstr>
      <vt:lpstr>Model ‘learning’ </vt:lpstr>
      <vt:lpstr>Logistic regression - differences to linear regression </vt:lpstr>
      <vt:lpstr>Logistic regression</vt:lpstr>
      <vt:lpstr>Performance measures for classification</vt:lpstr>
      <vt:lpstr>Give it a try</vt:lpstr>
      <vt:lpstr>Accuracy</vt:lpstr>
      <vt:lpstr>Accuracy</vt:lpstr>
      <vt:lpstr>Accuracy</vt:lpstr>
      <vt:lpstr>Accuracy</vt:lpstr>
      <vt:lpstr>Accuracy</vt:lpstr>
      <vt:lpstr>Other performance metrics</vt:lpstr>
      <vt:lpstr>Pros of using logistic regression</vt:lpstr>
      <vt:lpstr>Cons of using logistic regression</vt:lpstr>
      <vt:lpstr>More machine learning models</vt:lpstr>
      <vt:lpstr>There are a lot of them</vt:lpstr>
      <vt:lpstr>Different machine learning models</vt:lpstr>
      <vt:lpstr>In review</vt:lpstr>
      <vt:lpstr>Next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14: Linear and logistic regression</dc:title>
  <cp:lastModifiedBy>Richard Ball</cp:lastModifiedBy>
  <cp:revision>29</cp:revision>
  <dcterms:modified xsi:type="dcterms:W3CDTF">2024-02-14T07:39:38Z</dcterms:modified>
</cp:coreProperties>
</file>